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4" r:id="rId1"/>
  </p:sldMasterIdLst>
  <p:notesMasterIdLst>
    <p:notesMasterId r:id="rId19"/>
  </p:notesMasterIdLst>
  <p:sldIdLst>
    <p:sldId id="256" r:id="rId2"/>
    <p:sldId id="276" r:id="rId3"/>
    <p:sldId id="257" r:id="rId4"/>
    <p:sldId id="410" r:id="rId5"/>
    <p:sldId id="411" r:id="rId6"/>
    <p:sldId id="412" r:id="rId7"/>
    <p:sldId id="413" r:id="rId8"/>
    <p:sldId id="424" r:id="rId9"/>
    <p:sldId id="421" r:id="rId10"/>
    <p:sldId id="423" r:id="rId11"/>
    <p:sldId id="416" r:id="rId12"/>
    <p:sldId id="417" r:id="rId13"/>
    <p:sldId id="414" r:id="rId14"/>
    <p:sldId id="418" r:id="rId15"/>
    <p:sldId id="415" r:id="rId16"/>
    <p:sldId id="420" r:id="rId17"/>
    <p:sldId id="266"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ichards, Tina" initials="RT"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9CA4"/>
    <a:srgbClr val="5E8088"/>
    <a:srgbClr val="008080"/>
    <a:srgbClr val="0070C0"/>
    <a:srgbClr val="0066FF"/>
    <a:srgbClr val="EEDD60"/>
    <a:srgbClr val="CC0000"/>
    <a:srgbClr val="008000"/>
    <a:srgbClr val="4B626D"/>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685" autoAdjust="0"/>
    <p:restoredTop sz="88983" autoAdjust="0"/>
  </p:normalViewPr>
  <p:slideViewPr>
    <p:cSldViewPr>
      <p:cViewPr varScale="1">
        <p:scale>
          <a:sx n="95" d="100"/>
          <a:sy n="95" d="100"/>
        </p:scale>
        <p:origin x="1584" y="78"/>
      </p:cViewPr>
      <p:guideLst>
        <p:guide orient="horz" pos="2160"/>
        <p:guide pos="2880"/>
      </p:guideLst>
    </p:cSldViewPr>
  </p:slideViewPr>
  <p:outlineViewPr>
    <p:cViewPr>
      <p:scale>
        <a:sx n="33" d="100"/>
        <a:sy n="33" d="100"/>
      </p:scale>
      <p:origin x="0" y="-15168"/>
    </p:cViewPr>
  </p:outlineViewPr>
  <p:notesTextViewPr>
    <p:cViewPr>
      <p:scale>
        <a:sx n="100" d="100"/>
        <a:sy n="100" d="100"/>
      </p:scale>
      <p:origin x="0" y="0"/>
    </p:cViewPr>
  </p:notesTextViewPr>
  <p:sorterViewPr>
    <p:cViewPr varScale="1">
      <p:scale>
        <a:sx n="1" d="1"/>
        <a:sy n="1" d="1"/>
      </p:scale>
      <p:origin x="0" y="400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hl, Anna J." userId="59205fc2-3b3d-46c7-91e9-ac5f7bedbf99" providerId="ADAL" clId="{C3270017-AA48-4BB6-9889-03664A7FBBFE}"/>
    <pc:docChg chg="custSel modSld">
      <pc:chgData name="Kohl, Anna J." userId="59205fc2-3b3d-46c7-91e9-ac5f7bedbf99" providerId="ADAL" clId="{C3270017-AA48-4BB6-9889-03664A7FBBFE}" dt="2025-06-13T16:54:59.497" v="99" actId="1076"/>
      <pc:docMkLst>
        <pc:docMk/>
      </pc:docMkLst>
      <pc:sldChg chg="modSp mod">
        <pc:chgData name="Kohl, Anna J." userId="59205fc2-3b3d-46c7-91e9-ac5f7bedbf99" providerId="ADAL" clId="{C3270017-AA48-4BB6-9889-03664A7FBBFE}" dt="2025-06-13T16:54:19.857" v="97" actId="20577"/>
        <pc:sldMkLst>
          <pc:docMk/>
          <pc:sldMk cId="0" sldId="266"/>
        </pc:sldMkLst>
        <pc:spChg chg="mod">
          <ac:chgData name="Kohl, Anna J." userId="59205fc2-3b3d-46c7-91e9-ac5f7bedbf99" providerId="ADAL" clId="{C3270017-AA48-4BB6-9889-03664A7FBBFE}" dt="2025-06-13T16:54:19.857" v="97" actId="20577"/>
          <ac:spMkLst>
            <pc:docMk/>
            <pc:sldMk cId="0" sldId="266"/>
            <ac:spMk id="24579" creationId="{00000000-0000-0000-0000-000000000000}"/>
          </ac:spMkLst>
        </pc:spChg>
      </pc:sldChg>
      <pc:sldChg chg="modSp mod">
        <pc:chgData name="Kohl, Anna J." userId="59205fc2-3b3d-46c7-91e9-ac5f7bedbf99" providerId="ADAL" clId="{C3270017-AA48-4BB6-9889-03664A7FBBFE}" dt="2025-06-13T16:54:59.497" v="99" actId="1076"/>
        <pc:sldMkLst>
          <pc:docMk/>
          <pc:sldMk cId="1338130439" sldId="415"/>
        </pc:sldMkLst>
        <pc:graphicFrameChg chg="mod modGraphic">
          <ac:chgData name="Kohl, Anna J." userId="59205fc2-3b3d-46c7-91e9-ac5f7bedbf99" providerId="ADAL" clId="{C3270017-AA48-4BB6-9889-03664A7FBBFE}" dt="2025-06-13T16:54:59.497" v="99" actId="1076"/>
          <ac:graphicFrameMkLst>
            <pc:docMk/>
            <pc:sldMk cId="1338130439" sldId="415"/>
            <ac:graphicFrameMk id="10" creationId="{19E0853C-DA21-4620-ADF5-662848C6526C}"/>
          </ac:graphicFrameMkLst>
        </pc:graphicFrameChg>
      </pc:sldChg>
      <pc:sldChg chg="modNotesTx">
        <pc:chgData name="Kohl, Anna J." userId="59205fc2-3b3d-46c7-91e9-ac5f7bedbf99" providerId="ADAL" clId="{C3270017-AA48-4BB6-9889-03664A7FBBFE}" dt="2025-06-13T16:49:54.844" v="49" actId="20577"/>
        <pc:sldMkLst>
          <pc:docMk/>
          <pc:sldMk cId="3850623152" sldId="421"/>
        </pc:sldMkLst>
      </pc:sldChg>
    </pc:docChg>
  </pc:docChgLst>
  <pc:docChgLst>
    <pc:chgData name="Kohl, Anna J." userId="59205fc2-3b3d-46c7-91e9-ac5f7bedbf99" providerId="ADAL" clId="{7D73D968-2803-49BA-8323-880D7AD4D41C}"/>
    <pc:docChg chg="modSld">
      <pc:chgData name="Kohl, Anna J." userId="59205fc2-3b3d-46c7-91e9-ac5f7bedbf99" providerId="ADAL" clId="{7D73D968-2803-49BA-8323-880D7AD4D41C}" dt="2024-05-08T12:43:30.584" v="0" actId="6549"/>
      <pc:docMkLst>
        <pc:docMk/>
      </pc:docMkLst>
      <pc:sldChg chg="modNotesTx">
        <pc:chgData name="Kohl, Anna J." userId="59205fc2-3b3d-46c7-91e9-ac5f7bedbf99" providerId="ADAL" clId="{7D73D968-2803-49BA-8323-880D7AD4D41C}" dt="2024-05-08T12:43:30.584" v="0" actId="6549"/>
        <pc:sldMkLst>
          <pc:docMk/>
          <pc:sldMk cId="3364611622" sldId="42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5CFE792D-9088-4839-B4CC-4053C9C0BD06}" type="datetimeFigureOut">
              <a:rPr lang="en-US"/>
              <a:pPr>
                <a:defRPr/>
              </a:pPr>
              <a:t>6/13/2025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CD2B52B3-77E2-4A06-B8D8-4DA134BB5C35}" type="slidenum">
              <a:rPr lang="en-US"/>
              <a:pPr>
                <a:defRPr/>
              </a:pPr>
              <a:t>‹#›</a:t>
            </a:fld>
            <a:endParaRPr lang="en-US"/>
          </a:p>
        </p:txBody>
      </p:sp>
    </p:spTree>
    <p:extLst>
      <p:ext uri="{BB962C8B-B14F-4D97-AF65-F5344CB8AC3E}">
        <p14:creationId xmlns:p14="http://schemas.microsoft.com/office/powerpoint/2010/main" val="226778728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pPr>
              <a:defRPr/>
            </a:pPr>
            <a:fld id="{CD2B52B3-77E2-4A06-B8D8-4DA134BB5C35}" type="slidenum">
              <a:rPr lang="en-US" smtClean="0"/>
              <a:pPr>
                <a:defRPr/>
              </a:pPr>
              <a:t>1</a:t>
            </a:fld>
            <a:endParaRPr lang="en-US"/>
          </a:p>
        </p:txBody>
      </p:sp>
    </p:spTree>
    <p:extLst>
      <p:ext uri="{BB962C8B-B14F-4D97-AF65-F5344CB8AC3E}">
        <p14:creationId xmlns:p14="http://schemas.microsoft.com/office/powerpoint/2010/main" val="1300566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endParaRPr lang="en-US" dirty="0"/>
          </a:p>
        </p:txBody>
      </p:sp>
      <p:sp>
        <p:nvSpPr>
          <p:cNvPr id="4" name="Slide Number Placeholder 3"/>
          <p:cNvSpPr>
            <a:spLocks noGrp="1"/>
          </p:cNvSpPr>
          <p:nvPr>
            <p:ph type="sldNum" sz="quarter" idx="10"/>
          </p:nvPr>
        </p:nvSpPr>
        <p:spPr/>
        <p:txBody>
          <a:bodyPr/>
          <a:lstStyle/>
          <a:p>
            <a:pPr>
              <a:defRPr/>
            </a:pPr>
            <a:fld id="{CD2B52B3-77E2-4A06-B8D8-4DA134BB5C35}" type="slidenum">
              <a:rPr lang="en-US" smtClean="0"/>
              <a:pPr>
                <a:defRPr/>
              </a:pPr>
              <a:t>10</a:t>
            </a:fld>
            <a:endParaRPr lang="en-US"/>
          </a:p>
        </p:txBody>
      </p:sp>
    </p:spTree>
    <p:extLst>
      <p:ext uri="{BB962C8B-B14F-4D97-AF65-F5344CB8AC3E}">
        <p14:creationId xmlns:p14="http://schemas.microsoft.com/office/powerpoint/2010/main" val="6202690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endParaRPr lang="en-US" dirty="0"/>
          </a:p>
        </p:txBody>
      </p:sp>
      <p:sp>
        <p:nvSpPr>
          <p:cNvPr id="4" name="Slide Number Placeholder 3"/>
          <p:cNvSpPr>
            <a:spLocks noGrp="1"/>
          </p:cNvSpPr>
          <p:nvPr>
            <p:ph type="sldNum" sz="quarter" idx="10"/>
          </p:nvPr>
        </p:nvSpPr>
        <p:spPr/>
        <p:txBody>
          <a:bodyPr/>
          <a:lstStyle/>
          <a:p>
            <a:pPr>
              <a:defRPr/>
            </a:pPr>
            <a:fld id="{CD2B52B3-77E2-4A06-B8D8-4DA134BB5C35}" type="slidenum">
              <a:rPr lang="en-US" smtClean="0"/>
              <a:pPr>
                <a:defRPr/>
              </a:pPr>
              <a:t>11</a:t>
            </a:fld>
            <a:endParaRPr lang="en-US"/>
          </a:p>
        </p:txBody>
      </p:sp>
    </p:spTree>
    <p:extLst>
      <p:ext uri="{BB962C8B-B14F-4D97-AF65-F5344CB8AC3E}">
        <p14:creationId xmlns:p14="http://schemas.microsoft.com/office/powerpoint/2010/main" val="31695390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indent="0">
              <a:buFontTx/>
              <a:buNone/>
            </a:pPr>
            <a:r>
              <a:rPr lang="en-US" sz="1200" b="0" i="0" kern="1200" dirty="0">
                <a:solidFill>
                  <a:schemeClr val="tx1"/>
                </a:solidFill>
                <a:effectLst/>
                <a:latin typeface="+mn-lt"/>
                <a:ea typeface="+mn-ea"/>
                <a:cs typeface="+mn-cs"/>
              </a:rPr>
              <a:t>Responsible charge: </a:t>
            </a:r>
          </a:p>
          <a:p>
            <a:pPr marL="0" indent="0">
              <a:buFontTx/>
              <a:buNone/>
            </a:pPr>
            <a:r>
              <a:rPr lang="en-US" sz="1200" b="0" i="0" kern="1200" dirty="0">
                <a:solidFill>
                  <a:schemeClr val="tx1"/>
                </a:solidFill>
                <a:effectLst/>
                <a:latin typeface="+mn-lt"/>
                <a:ea typeface="+mn-ea"/>
                <a:cs typeface="+mn-cs"/>
              </a:rPr>
              <a:t>The direction of environmental work by an environmental professional (you) to the extent that successful completion of the work is dependent on your decisions made without advice or approval of others. </a:t>
            </a:r>
          </a:p>
          <a:p>
            <a:pPr marL="0" indent="0">
              <a:buFontTx/>
              <a:buNone/>
            </a:pPr>
            <a:endParaRPr lang="en-US" sz="1200" b="0" i="0" kern="1200" dirty="0">
              <a:solidFill>
                <a:schemeClr val="tx1"/>
              </a:solidFill>
              <a:effectLst/>
              <a:latin typeface="+mn-lt"/>
              <a:ea typeface="+mn-ea"/>
              <a:cs typeface="+mn-cs"/>
            </a:endParaRPr>
          </a:p>
          <a:p>
            <a:pPr marL="0" indent="0">
              <a:buFontTx/>
              <a:buNone/>
            </a:pPr>
            <a:r>
              <a:rPr lang="en-US" sz="1200" b="0" i="0" kern="1200" dirty="0">
                <a:solidFill>
                  <a:schemeClr val="tx1"/>
                </a:solidFill>
                <a:effectLst/>
                <a:latin typeface="+mn-lt"/>
                <a:ea typeface="+mn-ea"/>
                <a:cs typeface="+mn-cs"/>
              </a:rPr>
              <a:t>Responsible supervision: the supervision of another professional person's work by an environmental professional (you) to the extent that you assume the professional responsibility for the work. </a:t>
            </a:r>
          </a:p>
          <a:p>
            <a:pPr marL="0" indent="0">
              <a:buFontTx/>
              <a:buNone/>
            </a:pPr>
            <a:endParaRPr lang="en-US" sz="1200" b="0" i="0" kern="1200" dirty="0">
              <a:solidFill>
                <a:schemeClr val="tx1"/>
              </a:solidFill>
              <a:effectLst/>
              <a:latin typeface="+mn-lt"/>
              <a:ea typeface="+mn-ea"/>
              <a:cs typeface="+mn-cs"/>
            </a:endParaRPr>
          </a:p>
          <a:p>
            <a:pPr marL="0" indent="0">
              <a:buFontTx/>
              <a:buNone/>
            </a:pPr>
            <a:r>
              <a:rPr lang="en-US" sz="1200" b="0" i="0" kern="1200" dirty="0">
                <a:solidFill>
                  <a:schemeClr val="tx1"/>
                </a:solidFill>
                <a:effectLst/>
                <a:latin typeface="+mn-lt"/>
                <a:ea typeface="+mn-ea"/>
                <a:cs typeface="+mn-cs"/>
              </a:rPr>
              <a:t>Mentors support CEP-ITs and act as a point of contact during their application process. The mentor's role is to be there for these individuals and to answer questions throughout the process. The CEP-IT may contact the mentor as needed to discuss progress, to solicit feedback regarding the CEP-ITs career, and to obtain suggested opportunities for growth.</a:t>
            </a:r>
          </a:p>
          <a:p>
            <a:pPr marL="0" indent="0">
              <a:buFontTx/>
              <a:buNone/>
            </a:pPr>
            <a:r>
              <a:rPr lang="en-US" sz="1200" b="0" i="0" kern="1200" dirty="0">
                <a:solidFill>
                  <a:schemeClr val="tx1"/>
                </a:solidFill>
                <a:effectLst/>
                <a:latin typeface="+mn-lt"/>
                <a:ea typeface="+mn-ea"/>
                <a:cs typeface="+mn-cs"/>
              </a:rPr>
              <a:t>Mentors may provide reviews of draft essays but may not coach; mentors are excluded from the CEP application review panel. </a:t>
            </a:r>
          </a:p>
          <a:p>
            <a:pPr marL="0" indent="0">
              <a:buFontTx/>
              <a:buNone/>
            </a:pPr>
            <a:endParaRPr lang="en-US" sz="1200" b="0" i="0" kern="1200" dirty="0">
              <a:solidFill>
                <a:schemeClr val="tx1"/>
              </a:solidFill>
              <a:effectLst/>
              <a:latin typeface="+mn-lt"/>
              <a:ea typeface="+mn-ea"/>
              <a:cs typeface="+mn-cs"/>
            </a:endParaRPr>
          </a:p>
          <a:p>
            <a:pPr marL="0" indent="0">
              <a:buFontTx/>
              <a:buNone/>
            </a:pPr>
            <a:r>
              <a:rPr lang="en-US" sz="1200" b="0" i="0" kern="1200" dirty="0">
                <a:solidFill>
                  <a:schemeClr val="tx1"/>
                </a:solidFill>
                <a:effectLst/>
                <a:latin typeface="+mn-lt"/>
                <a:ea typeface="+mn-ea"/>
                <a:cs typeface="+mn-cs"/>
              </a:rPr>
              <a:t>CEP-IT for 3 years = CEP requirements for total experience are reduced by 1 year. Does not reduce minimum number of years in a position of responsible charge/</a:t>
            </a:r>
            <a:r>
              <a:rPr lang="en-US" sz="1200" b="0" i="0" kern="1200" dirty="0" err="1">
                <a:solidFill>
                  <a:schemeClr val="tx1"/>
                </a:solidFill>
                <a:effectLst/>
                <a:latin typeface="+mn-lt"/>
                <a:ea typeface="+mn-ea"/>
                <a:cs typeface="+mn-cs"/>
              </a:rPr>
              <a:t>supervison</a:t>
            </a:r>
            <a:r>
              <a:rPr lang="en-US" sz="1200" b="0" i="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pPr>
              <a:defRPr/>
            </a:pPr>
            <a:fld id="{CD2B52B3-77E2-4A06-B8D8-4DA134BB5C35}" type="slidenum">
              <a:rPr lang="en-US" smtClean="0"/>
              <a:pPr>
                <a:defRPr/>
              </a:pPr>
              <a:t>12</a:t>
            </a:fld>
            <a:endParaRPr lang="en-US"/>
          </a:p>
        </p:txBody>
      </p:sp>
    </p:spTree>
    <p:extLst>
      <p:ext uri="{BB962C8B-B14F-4D97-AF65-F5344CB8AC3E}">
        <p14:creationId xmlns:p14="http://schemas.microsoft.com/office/powerpoint/2010/main" val="8293311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r>
              <a:rPr lang="en-US" dirty="0"/>
              <a:t>Functional areas: refer to website or add notes for specific audiences </a:t>
            </a:r>
          </a:p>
          <a:p>
            <a:pPr marL="0" indent="0">
              <a:buFontTx/>
              <a:buNone/>
            </a:pPr>
            <a:r>
              <a:rPr lang="en-US" dirty="0"/>
              <a:t>(Assessment, Documentation, Operations, Planning, Research &amp; Education, Sustainability)</a:t>
            </a:r>
          </a:p>
          <a:p>
            <a:pPr marL="0" indent="0">
              <a:buFontTx/>
              <a:buNone/>
            </a:pPr>
            <a:endParaRPr lang="en-US" dirty="0"/>
          </a:p>
          <a:p>
            <a:pPr marL="171450" indent="-171450">
              <a:buFont typeface="Arial" panose="020B0604020202020204" pitchFamily="34" charset="0"/>
              <a:buChar char="•"/>
            </a:pPr>
            <a:r>
              <a:rPr lang="en-US" dirty="0"/>
              <a:t>Applicants must sign Code of Ethics. </a:t>
            </a:r>
          </a:p>
          <a:p>
            <a:pPr marL="171450" indent="-171450">
              <a:buFont typeface="Arial" panose="020B0604020202020204" pitchFamily="34" charset="0"/>
              <a:buChar char="•"/>
            </a:pPr>
            <a:r>
              <a:rPr lang="en-US" dirty="0"/>
              <a:t>4 letters of reference required. </a:t>
            </a:r>
          </a:p>
          <a:p>
            <a:pPr marL="171450" indent="-171450">
              <a:buFont typeface="Arial" panose="020B0604020202020204" pitchFamily="34" charset="0"/>
              <a:buChar char="•"/>
            </a:pPr>
            <a:r>
              <a:rPr lang="en-US" dirty="0"/>
              <a:t>The essay questions are designed to test your communication skills, knowledge, and technical experience; they must be fully developed and demonstrate you understand the body of knowledge. </a:t>
            </a:r>
          </a:p>
          <a:p>
            <a:pPr marL="171450" indent="-171450">
              <a:buFont typeface="Arial" panose="020B0604020202020204" pitchFamily="34" charset="0"/>
              <a:buChar char="•"/>
            </a:pPr>
            <a:r>
              <a:rPr lang="en-US" dirty="0"/>
              <a:t>2 required essays: </a:t>
            </a:r>
            <a:r>
              <a:rPr lang="en-US" u="sng" dirty="0"/>
              <a:t>Keeping Current </a:t>
            </a:r>
            <a:r>
              <a:rPr lang="en-US" dirty="0"/>
              <a:t>and </a:t>
            </a:r>
            <a:r>
              <a:rPr lang="en-US" u="sng" dirty="0"/>
              <a:t>Ethics</a:t>
            </a:r>
            <a:r>
              <a:rPr lang="en-US" dirty="0"/>
              <a:t>  </a:t>
            </a:r>
          </a:p>
          <a:p>
            <a:pPr marL="171450" indent="-171450">
              <a:buFont typeface="Arial" panose="020B0604020202020204" pitchFamily="34" charset="0"/>
              <a:buChar char="•"/>
            </a:pPr>
            <a:r>
              <a:rPr lang="en-US" dirty="0"/>
              <a:t>3 essays of your choice from your selected Functional Area</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dirty="0"/>
              <a:t>Applications reviewed by 7 members of the CRB, who will review and determine the applicant’s qualifications. </a:t>
            </a:r>
          </a:p>
          <a:p>
            <a:pPr marL="171450" indent="-171450">
              <a:buFont typeface="Arial" panose="020B0604020202020204" pitchFamily="34" charset="0"/>
              <a:buChar char="•"/>
            </a:pPr>
            <a:endParaRPr lang="en-US" dirty="0"/>
          </a:p>
          <a:p>
            <a:pPr marL="495300" indent="-495300"/>
            <a:r>
              <a:rPr lang="en-US" dirty="0">
                <a:solidFill>
                  <a:schemeClr val="bg1"/>
                </a:solidFill>
                <a:latin typeface="Calibri" panose="020F0502020204030204" pitchFamily="34" charset="0"/>
                <a:cs typeface="Calibri" panose="020F0502020204030204" pitchFamily="34" charset="0"/>
              </a:rPr>
              <a:t>Mentors can help you understand the application but cannot coach you on completing it.</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CD2B52B3-77E2-4A06-B8D8-4DA134BB5C35}" type="slidenum">
              <a:rPr lang="en-US" smtClean="0"/>
              <a:pPr>
                <a:defRPr/>
              </a:pPr>
              <a:t>13</a:t>
            </a:fld>
            <a:endParaRPr lang="en-US"/>
          </a:p>
        </p:txBody>
      </p:sp>
    </p:spTree>
    <p:extLst>
      <p:ext uri="{BB962C8B-B14F-4D97-AF65-F5344CB8AC3E}">
        <p14:creationId xmlns:p14="http://schemas.microsoft.com/office/powerpoint/2010/main" val="31080496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r>
              <a:rPr lang="en-US" sz="1200" b="0" i="0" kern="1200" dirty="0">
                <a:solidFill>
                  <a:schemeClr val="tx1"/>
                </a:solidFill>
                <a:effectLst/>
                <a:latin typeface="+mn-lt"/>
                <a:ea typeface="+mn-ea"/>
                <a:cs typeface="+mn-cs"/>
              </a:rPr>
              <a:t>Recognizes environmental professionals who have accomplished significant achievements over the course of their advanced career. </a:t>
            </a:r>
          </a:p>
          <a:p>
            <a:pPr marL="0" indent="0">
              <a:buFontTx/>
              <a:buNone/>
            </a:pPr>
            <a:r>
              <a:rPr lang="en-US" sz="1200" b="0" i="0" kern="1200" dirty="0">
                <a:solidFill>
                  <a:schemeClr val="tx1"/>
                </a:solidFill>
                <a:effectLst/>
                <a:latin typeface="+mn-lt"/>
                <a:ea typeface="+mn-ea"/>
                <a:cs typeface="+mn-cs"/>
              </a:rPr>
              <a:t>For those select individuals who demonstrate their unique qualifications and more importantly, contributions back into the environmental profession. </a:t>
            </a:r>
          </a:p>
          <a:p>
            <a:pPr marL="0" indent="0">
              <a:buFontTx/>
              <a:buNone/>
            </a:pPr>
            <a:r>
              <a:rPr lang="en-US" sz="1200" b="0" i="0" kern="1200" dirty="0">
                <a:solidFill>
                  <a:schemeClr val="tx1"/>
                </a:solidFill>
                <a:effectLst/>
                <a:latin typeface="+mn-lt"/>
                <a:ea typeface="+mn-ea"/>
                <a:cs typeface="+mn-cs"/>
              </a:rPr>
              <a:t>Demonstrates that they "give back" to the environmental profession as demonstrated by a portfolio of their accomplishments. </a:t>
            </a:r>
          </a:p>
          <a:p>
            <a:pPr marL="0" indent="0">
              <a:buFontTx/>
              <a:buNone/>
            </a:pPr>
            <a:r>
              <a:rPr lang="en-US" sz="1200" b="0" i="0" kern="1200" dirty="0">
                <a:solidFill>
                  <a:schemeClr val="tx1"/>
                </a:solidFill>
                <a:effectLst/>
                <a:latin typeface="+mn-lt"/>
                <a:ea typeface="+mn-ea"/>
                <a:cs typeface="+mn-cs"/>
              </a:rPr>
              <a:t>Essay requirements are waived.</a:t>
            </a:r>
          </a:p>
          <a:p>
            <a:pPr marL="0" indent="0">
              <a:buFontTx/>
              <a:buNone/>
            </a:pPr>
            <a:r>
              <a:rPr lang="en-US" sz="1200" b="0" i="0" kern="1200" dirty="0">
                <a:solidFill>
                  <a:schemeClr val="tx1"/>
                </a:solidFill>
                <a:effectLst/>
                <a:latin typeface="+mn-lt"/>
                <a:ea typeface="+mn-ea"/>
                <a:cs typeface="+mn-cs"/>
              </a:rPr>
              <a:t>Note, CEP by Eminence is a very high standard to meet. This is a portfolio-based evaluation. </a:t>
            </a:r>
            <a:endParaRPr lang="en-US" dirty="0"/>
          </a:p>
        </p:txBody>
      </p:sp>
      <p:sp>
        <p:nvSpPr>
          <p:cNvPr id="4" name="Slide Number Placeholder 3"/>
          <p:cNvSpPr>
            <a:spLocks noGrp="1"/>
          </p:cNvSpPr>
          <p:nvPr>
            <p:ph type="sldNum" sz="quarter" idx="10"/>
          </p:nvPr>
        </p:nvSpPr>
        <p:spPr/>
        <p:txBody>
          <a:bodyPr/>
          <a:lstStyle/>
          <a:p>
            <a:pPr>
              <a:defRPr/>
            </a:pPr>
            <a:fld id="{CD2B52B3-77E2-4A06-B8D8-4DA134BB5C35}" type="slidenum">
              <a:rPr lang="en-US" smtClean="0"/>
              <a:pPr>
                <a:defRPr/>
              </a:pPr>
              <a:t>14</a:t>
            </a:fld>
            <a:endParaRPr lang="en-US"/>
          </a:p>
        </p:txBody>
      </p:sp>
    </p:spTree>
    <p:extLst>
      <p:ext uri="{BB962C8B-B14F-4D97-AF65-F5344CB8AC3E}">
        <p14:creationId xmlns:p14="http://schemas.microsoft.com/office/powerpoint/2010/main" val="26854392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solidFill>
                  <a:schemeClr val="bg1"/>
                </a:solidFill>
                <a:latin typeface="Arial" panose="020B0604020202020204" pitchFamily="34" charset="0"/>
                <a:cs typeface="Arial" panose="020B0604020202020204" pitchFamily="34" charset="0"/>
              </a:rPr>
              <a:t>Degrees claimed must be from a fully accredited college or university </a:t>
            </a:r>
          </a:p>
          <a:p>
            <a:r>
              <a:rPr lang="en-US" dirty="0">
                <a:solidFill>
                  <a:schemeClr val="bg1"/>
                </a:solidFill>
                <a:latin typeface="Arial" panose="020B0604020202020204" pitchFamily="34" charset="0"/>
                <a:cs typeface="Arial" panose="020B0604020202020204" pitchFamily="34" charset="0"/>
              </a:rPr>
              <a:t>No substitution for the required years in responsible charge and/or responsible supervision.</a:t>
            </a:r>
          </a:p>
        </p:txBody>
      </p:sp>
      <p:sp>
        <p:nvSpPr>
          <p:cNvPr id="4" name="Slide Number Placeholder 3"/>
          <p:cNvSpPr>
            <a:spLocks noGrp="1"/>
          </p:cNvSpPr>
          <p:nvPr>
            <p:ph type="sldNum" sz="quarter" idx="10"/>
          </p:nvPr>
        </p:nvSpPr>
        <p:spPr/>
        <p:txBody>
          <a:bodyPr/>
          <a:lstStyle/>
          <a:p>
            <a:pPr>
              <a:defRPr/>
            </a:pPr>
            <a:fld id="{CD2B52B3-77E2-4A06-B8D8-4DA134BB5C35}" type="slidenum">
              <a:rPr lang="en-US" smtClean="0"/>
              <a:pPr>
                <a:defRPr/>
              </a:pPr>
              <a:t>15</a:t>
            </a:fld>
            <a:endParaRPr lang="en-US"/>
          </a:p>
        </p:txBody>
      </p:sp>
    </p:spTree>
    <p:extLst>
      <p:ext uri="{BB962C8B-B14F-4D97-AF65-F5344CB8AC3E}">
        <p14:creationId xmlns:p14="http://schemas.microsoft.com/office/powerpoint/2010/main" val="563935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endParaRPr lang="en-US" dirty="0"/>
          </a:p>
        </p:txBody>
      </p:sp>
      <p:sp>
        <p:nvSpPr>
          <p:cNvPr id="4" name="Slide Number Placeholder 3"/>
          <p:cNvSpPr>
            <a:spLocks noGrp="1"/>
          </p:cNvSpPr>
          <p:nvPr>
            <p:ph type="sldNum" sz="quarter" idx="10"/>
          </p:nvPr>
        </p:nvSpPr>
        <p:spPr/>
        <p:txBody>
          <a:bodyPr/>
          <a:lstStyle/>
          <a:p>
            <a:pPr>
              <a:defRPr/>
            </a:pPr>
            <a:fld id="{CD2B52B3-77E2-4A06-B8D8-4DA134BB5C35}" type="slidenum">
              <a:rPr lang="en-US" smtClean="0"/>
              <a:pPr>
                <a:defRPr/>
              </a:pPr>
              <a:t>16</a:t>
            </a:fld>
            <a:endParaRPr lang="en-US"/>
          </a:p>
        </p:txBody>
      </p:sp>
    </p:spTree>
    <p:extLst>
      <p:ext uri="{BB962C8B-B14F-4D97-AF65-F5344CB8AC3E}">
        <p14:creationId xmlns:p14="http://schemas.microsoft.com/office/powerpoint/2010/main" val="462316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D2B52B3-77E2-4A06-B8D8-4DA134BB5C35}" type="slidenum">
              <a:rPr lang="en-US" smtClean="0"/>
              <a:pPr>
                <a:defRPr/>
              </a:pPr>
              <a:t>17</a:t>
            </a:fld>
            <a:endParaRPr lang="en-US"/>
          </a:p>
        </p:txBody>
      </p:sp>
    </p:spTree>
    <p:extLst>
      <p:ext uri="{BB962C8B-B14F-4D97-AF65-F5344CB8AC3E}">
        <p14:creationId xmlns:p14="http://schemas.microsoft.com/office/powerpoint/2010/main" val="3384994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D2B52B3-77E2-4A06-B8D8-4DA134BB5C35}" type="slidenum">
              <a:rPr lang="en-US" smtClean="0"/>
              <a:pPr>
                <a:defRPr/>
              </a:pPr>
              <a:t>2</a:t>
            </a:fld>
            <a:endParaRPr lang="en-US"/>
          </a:p>
        </p:txBody>
      </p:sp>
    </p:spTree>
    <p:extLst>
      <p:ext uri="{BB962C8B-B14F-4D97-AF65-F5344CB8AC3E}">
        <p14:creationId xmlns:p14="http://schemas.microsoft.com/office/powerpoint/2010/main" val="3226030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Initiated in 1979 in response t</a:t>
            </a:r>
            <a:r>
              <a:rPr lang="en-US" sz="1200" dirty="0">
                <a:solidFill>
                  <a:schemeClr val="bg1"/>
                </a:solidFill>
                <a:latin typeface="Arial" pitchFamily="34" charset="0"/>
                <a:ea typeface="Verdana" pitchFamily="34" charset="0"/>
                <a:cs typeface="Arial" pitchFamily="34" charset="0"/>
              </a:rPr>
              <a:t>o an identified need for interdisciplinary certification in the environmental field.</a:t>
            </a:r>
            <a:endParaRPr lang="en-US" dirty="0"/>
          </a:p>
        </p:txBody>
      </p:sp>
      <p:sp>
        <p:nvSpPr>
          <p:cNvPr id="4" name="Slide Number Placeholder 3"/>
          <p:cNvSpPr>
            <a:spLocks noGrp="1"/>
          </p:cNvSpPr>
          <p:nvPr>
            <p:ph type="sldNum" sz="quarter" idx="10"/>
          </p:nvPr>
        </p:nvSpPr>
        <p:spPr/>
        <p:txBody>
          <a:bodyPr/>
          <a:lstStyle/>
          <a:p>
            <a:pPr>
              <a:defRPr/>
            </a:pPr>
            <a:fld id="{CD2B52B3-77E2-4A06-B8D8-4DA134BB5C35}" type="slidenum">
              <a:rPr lang="en-US" smtClean="0"/>
              <a:pPr>
                <a:defRPr/>
              </a:pPr>
              <a:t>3</a:t>
            </a:fld>
            <a:endParaRPr lang="en-US"/>
          </a:p>
        </p:txBody>
      </p:sp>
    </p:spTree>
    <p:extLst>
      <p:ext uri="{BB962C8B-B14F-4D97-AF65-F5344CB8AC3E}">
        <p14:creationId xmlns:p14="http://schemas.microsoft.com/office/powerpoint/2010/main" val="2119004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Our Board of Trustees manage the ABCEP operations</a:t>
            </a:r>
          </a:p>
          <a:p>
            <a:pPr marL="171450" indent="-171450">
              <a:buFontTx/>
              <a:buChar char="-"/>
            </a:pPr>
            <a:r>
              <a:rPr lang="en-US" dirty="0"/>
              <a:t>The Certification Review Board evaluates applications for conferring the CEP credential</a:t>
            </a:r>
          </a:p>
          <a:p>
            <a:pPr marL="171450" indent="-171450">
              <a:buFontTx/>
              <a:buChar char="-"/>
            </a:pPr>
            <a:r>
              <a:rPr lang="en-US" dirty="0"/>
              <a:t>Our 501 C (6) Organization status requires all earnings to be directed back into the organization to further its mission. </a:t>
            </a:r>
          </a:p>
          <a:p>
            <a:pPr marL="628650" lvl="1" indent="-171450">
              <a:buFontTx/>
              <a:buChar char="-"/>
            </a:pPr>
            <a:r>
              <a:rPr lang="en-US" dirty="0"/>
              <a:t>We do this by working to improve the business conditions of our members through promoting the professional standard of care demonstrated by CEPs, working with governmental agencies or organizations to recognize and value CEP notation in competitive bid processes. </a:t>
            </a:r>
          </a:p>
          <a:p>
            <a:pPr marL="171450" indent="-171450">
              <a:buFontTx/>
              <a:buChar char="-"/>
            </a:pPr>
            <a:r>
              <a:rPr lang="en-US" dirty="0"/>
              <a:t>ABCEP is accredited by the Council of Engineering and Scientific Specialty Boards (CESB) which requires that we “use procedures that assure relevance of the knowledge, skills, and abilities that define the </a:t>
            </a:r>
            <a:r>
              <a:rPr lang="en-US" u="sng" dirty="0"/>
              <a:t>body of knowledge</a:t>
            </a:r>
            <a:r>
              <a:rPr lang="en-US" u="none" dirty="0"/>
              <a:t> of the certification scope.” </a:t>
            </a:r>
          </a:p>
          <a:p>
            <a:pPr marL="171450" indent="-171450">
              <a:buFontTx/>
              <a:buChar char="-"/>
            </a:pPr>
            <a:r>
              <a:rPr lang="en-US" u="none" dirty="0"/>
              <a:t>The purposes of ABCEP are detailed on our website. </a:t>
            </a:r>
            <a:endParaRPr lang="en-US" dirty="0"/>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pPr>
              <a:defRPr/>
            </a:pPr>
            <a:fld id="{CD2B52B3-77E2-4A06-B8D8-4DA134BB5C35}" type="slidenum">
              <a:rPr lang="en-US" smtClean="0"/>
              <a:pPr>
                <a:defRPr/>
              </a:pPr>
              <a:t>4</a:t>
            </a:fld>
            <a:endParaRPr lang="en-US"/>
          </a:p>
        </p:txBody>
      </p:sp>
    </p:spTree>
    <p:extLst>
      <p:ext uri="{BB962C8B-B14F-4D97-AF65-F5344CB8AC3E}">
        <p14:creationId xmlns:p14="http://schemas.microsoft.com/office/powerpoint/2010/main" val="569004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Our annual maintenance requirements demonstrate a commitment by our members to stay informed and engaged in the environmental professional industry</a:t>
            </a:r>
          </a:p>
          <a:p>
            <a:pPr marL="171450" indent="-171450">
              <a:buFontTx/>
              <a:buChar char="-"/>
            </a:pPr>
            <a:r>
              <a:rPr lang="en-US" dirty="0"/>
              <a:t>Our collective knowledge is one of our greatest assets. We host and promote networking events through online platforms – make sure you’re on our mailing list for news about upcoming “Networking Happy Hour” events – and engage with regional and national environmental conferences (hosting in-person events and booths at NAEP, chapter gatherings, etc.)</a:t>
            </a:r>
          </a:p>
          <a:p>
            <a:pPr marL="171450" indent="-171450">
              <a:buFontTx/>
              <a:buChar char="-"/>
            </a:pPr>
            <a:r>
              <a:rPr lang="en-US" dirty="0"/>
              <a:t>ABCEP contributes to the U.S. Department of Labor career definition and advancement pathways for environmental career and for military service members transitioning to civil service</a:t>
            </a:r>
          </a:p>
          <a:p>
            <a:pPr marL="171450" indent="-171450">
              <a:buFontTx/>
              <a:buChar char="-"/>
            </a:pPr>
            <a:r>
              <a:rPr lang="en-US" dirty="0"/>
              <a:t>ABCEP participates in working groups for consistent credentialing standards (ASTM and CESB)</a:t>
            </a:r>
          </a:p>
        </p:txBody>
      </p:sp>
      <p:sp>
        <p:nvSpPr>
          <p:cNvPr id="4" name="Slide Number Placeholder 3"/>
          <p:cNvSpPr>
            <a:spLocks noGrp="1"/>
          </p:cNvSpPr>
          <p:nvPr>
            <p:ph type="sldNum" sz="quarter" idx="10"/>
          </p:nvPr>
        </p:nvSpPr>
        <p:spPr/>
        <p:txBody>
          <a:bodyPr/>
          <a:lstStyle/>
          <a:p>
            <a:pPr>
              <a:defRPr/>
            </a:pPr>
            <a:fld id="{CD2B52B3-77E2-4A06-B8D8-4DA134BB5C35}" type="slidenum">
              <a:rPr lang="en-US" smtClean="0"/>
              <a:pPr>
                <a:defRPr/>
              </a:pPr>
              <a:t>5</a:t>
            </a:fld>
            <a:endParaRPr lang="en-US"/>
          </a:p>
        </p:txBody>
      </p:sp>
    </p:spTree>
    <p:extLst>
      <p:ext uri="{BB962C8B-B14F-4D97-AF65-F5344CB8AC3E}">
        <p14:creationId xmlns:p14="http://schemas.microsoft.com/office/powerpoint/2010/main" val="3515098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Interdisciplinary organization that promotes ethical standards and commitment to continuing education and knowledge above specific technical disciplines such as a PWS or CHHM</a:t>
            </a:r>
          </a:p>
          <a:p>
            <a:pPr marL="171450" indent="-171450">
              <a:buFontTx/>
              <a:buChar char="-"/>
            </a:pPr>
            <a:r>
              <a:rPr lang="en-US" dirty="0"/>
              <a:t>ABCEP’s Code of Ethics and Standards of Practice for Environmental Professionals, to which CEPs are required to adhere, has been recognized in U.S. Federal Court as representing the professional standard of ethical practice to which environmental professionals may be expected to adhere whether or not they are members of the Academy. </a:t>
            </a:r>
          </a:p>
        </p:txBody>
      </p:sp>
      <p:sp>
        <p:nvSpPr>
          <p:cNvPr id="4" name="Slide Number Placeholder 3"/>
          <p:cNvSpPr>
            <a:spLocks noGrp="1"/>
          </p:cNvSpPr>
          <p:nvPr>
            <p:ph type="sldNum" sz="quarter" idx="10"/>
          </p:nvPr>
        </p:nvSpPr>
        <p:spPr/>
        <p:txBody>
          <a:bodyPr/>
          <a:lstStyle/>
          <a:p>
            <a:pPr>
              <a:defRPr/>
            </a:pPr>
            <a:fld id="{CD2B52B3-77E2-4A06-B8D8-4DA134BB5C35}" type="slidenum">
              <a:rPr lang="en-US" smtClean="0"/>
              <a:pPr>
                <a:defRPr/>
              </a:pPr>
              <a:t>6</a:t>
            </a:fld>
            <a:endParaRPr lang="en-US"/>
          </a:p>
        </p:txBody>
      </p:sp>
    </p:spTree>
    <p:extLst>
      <p:ext uri="{BB962C8B-B14F-4D97-AF65-F5344CB8AC3E}">
        <p14:creationId xmlns:p14="http://schemas.microsoft.com/office/powerpoint/2010/main" val="195216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indent="0">
              <a:buFontTx/>
              <a:buNone/>
            </a:pPr>
            <a:r>
              <a:rPr lang="en-US" dirty="0"/>
              <a:t>For individuals, being a CEP</a:t>
            </a:r>
          </a:p>
          <a:p>
            <a:pPr marL="171450" indent="-171450">
              <a:buFontTx/>
              <a:buChar char="-"/>
            </a:pPr>
            <a:r>
              <a:rPr lang="en-US" dirty="0"/>
              <a:t>opens networking opportunities through our membership, members-only website, operational committees, and CRB </a:t>
            </a:r>
          </a:p>
          <a:p>
            <a:pPr marL="171450" indent="-171450">
              <a:buFontTx/>
              <a:buChar char="-"/>
            </a:pPr>
            <a:r>
              <a:rPr lang="en-US" dirty="0"/>
              <a:t>Demonstrates your commitment to high standards of ethics and technical practice through use of CEP stamp</a:t>
            </a:r>
          </a:p>
          <a:p>
            <a:pPr marL="171450" indent="-171450">
              <a:buFontTx/>
              <a:buChar char="-"/>
            </a:pPr>
            <a:r>
              <a:rPr lang="en-US" dirty="0"/>
              <a:t>Gives a personal sense of achievement </a:t>
            </a:r>
          </a:p>
          <a:p>
            <a:pPr marL="171450" indent="-171450">
              <a:buFontTx/>
              <a:buChar char="-"/>
            </a:pPr>
            <a:r>
              <a:rPr lang="en-US" dirty="0"/>
              <a:t>Many employers offer incentive programs acknowledging the CEP credential</a:t>
            </a:r>
          </a:p>
          <a:p>
            <a:pPr marL="171450" indent="-171450">
              <a:buFontTx/>
              <a:buChar char="-"/>
            </a:pPr>
            <a:endParaRPr lang="en-US" dirty="0"/>
          </a:p>
          <a:p>
            <a:pPr marL="0" indent="0">
              <a:buFontTx/>
              <a:buNone/>
            </a:pPr>
            <a:r>
              <a:rPr lang="en-US" dirty="0"/>
              <a:t>For employers and clients, having CEPs on staff</a:t>
            </a:r>
          </a:p>
          <a:p>
            <a:pPr marL="171450" indent="-171450">
              <a:buFontTx/>
              <a:buChar char="-"/>
            </a:pPr>
            <a:r>
              <a:rPr lang="en-US" dirty="0"/>
              <a:t>Reduces professional liability costs</a:t>
            </a:r>
          </a:p>
          <a:p>
            <a:pPr marL="171450" indent="-171450">
              <a:buFontTx/>
              <a:buChar char="-"/>
            </a:pPr>
            <a:r>
              <a:rPr lang="en-US" dirty="0"/>
              <a:t>Differentiates your team from the competition using the CEP and all it stands for</a:t>
            </a:r>
          </a:p>
          <a:p>
            <a:pPr marL="171450" indent="-171450">
              <a:buFontTx/>
              <a:buChar char="-"/>
            </a:pPr>
            <a:r>
              <a:rPr lang="en-US" dirty="0"/>
              <a:t>Provides credibility to the client and to the b</a:t>
            </a:r>
          </a:p>
          <a:p>
            <a:pPr marL="171450" indent="-171450">
              <a:buFontTx/>
              <a:buChar char="-"/>
            </a:pPr>
            <a:r>
              <a:rPr lang="en-US" dirty="0"/>
              <a:t>Enhances confidence in employees knowing they are proficient in knowledge, skills, and abilities </a:t>
            </a:r>
          </a:p>
          <a:p>
            <a:pPr marL="171450" indent="-171450">
              <a:buFontTx/>
              <a:buChar char="-"/>
            </a:pPr>
            <a:endParaRPr lang="en-US" dirty="0"/>
          </a:p>
          <a:p>
            <a:pPr marL="0" indent="0">
              <a:buFontTx/>
              <a:buNone/>
            </a:pPr>
            <a:r>
              <a:rPr lang="en-US" dirty="0"/>
              <a:t>Engagement opportunities include</a:t>
            </a:r>
          </a:p>
          <a:p>
            <a:pPr eaLnBrk="1" hangingPunct="1"/>
            <a:r>
              <a:rPr lang="en-US" dirty="0"/>
              <a:t>- </a:t>
            </a:r>
            <a:r>
              <a:rPr lang="en-US" sz="1200" dirty="0">
                <a:solidFill>
                  <a:schemeClr val="bg1"/>
                </a:solidFill>
                <a:latin typeface="Arial" panose="020B0604020202020204" pitchFamily="34" charset="0"/>
                <a:cs typeface="Arial" panose="020B0604020202020204" pitchFamily="34" charset="0"/>
              </a:rPr>
              <a:t>Participate at annual meetings</a:t>
            </a:r>
          </a:p>
          <a:p>
            <a:pPr eaLnBrk="1" hangingPunct="1"/>
            <a:r>
              <a:rPr lang="en-US" sz="1200" dirty="0">
                <a:solidFill>
                  <a:schemeClr val="bg1"/>
                </a:solidFill>
                <a:latin typeface="Arial" panose="020B0604020202020204" pitchFamily="34" charset="0"/>
                <a:cs typeface="Arial" panose="020B0604020202020204" pitchFamily="34" charset="0"/>
              </a:rPr>
              <a:t>- Support environmental training</a:t>
            </a:r>
          </a:p>
          <a:p>
            <a:r>
              <a:rPr lang="en-US" dirty="0"/>
              <a:t>- Peer recognition: </a:t>
            </a:r>
          </a:p>
          <a:p>
            <a:r>
              <a:rPr lang="en-US" sz="1200" dirty="0">
                <a:solidFill>
                  <a:schemeClr val="bg1"/>
                </a:solidFill>
                <a:latin typeface="Arial" panose="020B0604020202020204" pitchFamily="34" charset="0"/>
                <a:cs typeface="Arial" panose="020B0604020202020204" pitchFamily="34" charset="0"/>
              </a:rPr>
              <a:t>	Dr. Richard J. Kramer, CEP Memorial Award for Environmental Excellence</a:t>
            </a:r>
          </a:p>
          <a:p>
            <a:r>
              <a:rPr lang="en-US" sz="1200" dirty="0">
                <a:solidFill>
                  <a:schemeClr val="bg1"/>
                </a:solidFill>
                <a:latin typeface="Arial" panose="020B0604020202020204" pitchFamily="34" charset="0"/>
                <a:cs typeface="Arial" panose="020B0604020202020204" pitchFamily="34" charset="0"/>
              </a:rPr>
              <a:t>	President’s Leadership Award</a:t>
            </a:r>
          </a:p>
          <a:p>
            <a:r>
              <a:rPr lang="en-US" sz="1200" dirty="0">
                <a:solidFill>
                  <a:schemeClr val="bg1"/>
                </a:solidFill>
                <a:latin typeface="Arial" panose="020B0604020202020204" pitchFamily="34" charset="0"/>
                <a:cs typeface="Arial" panose="020B0604020202020204" pitchFamily="34" charset="0"/>
              </a:rPr>
              <a:t>	Emerging Young Environmental Professional Achievement Award</a:t>
            </a:r>
          </a:p>
          <a:p>
            <a:pPr marL="0" indent="0">
              <a:buFontTx/>
              <a:buNone/>
            </a:pPr>
            <a:endParaRPr lang="en-US" dirty="0"/>
          </a:p>
        </p:txBody>
      </p:sp>
      <p:sp>
        <p:nvSpPr>
          <p:cNvPr id="4" name="Slide Number Placeholder 3"/>
          <p:cNvSpPr>
            <a:spLocks noGrp="1"/>
          </p:cNvSpPr>
          <p:nvPr>
            <p:ph type="sldNum" sz="quarter" idx="10"/>
          </p:nvPr>
        </p:nvSpPr>
        <p:spPr/>
        <p:txBody>
          <a:bodyPr/>
          <a:lstStyle/>
          <a:p>
            <a:pPr>
              <a:defRPr/>
            </a:pPr>
            <a:fld id="{CD2B52B3-77E2-4A06-B8D8-4DA134BB5C35}" type="slidenum">
              <a:rPr lang="en-US" smtClean="0"/>
              <a:pPr>
                <a:defRPr/>
              </a:pPr>
              <a:t>7</a:t>
            </a:fld>
            <a:endParaRPr lang="en-US"/>
          </a:p>
        </p:txBody>
      </p:sp>
    </p:spTree>
    <p:extLst>
      <p:ext uri="{BB962C8B-B14F-4D97-AF65-F5344CB8AC3E}">
        <p14:creationId xmlns:p14="http://schemas.microsoft.com/office/powerpoint/2010/main" val="37313009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indent="0">
              <a:buFontTx/>
              <a:buNone/>
            </a:pPr>
            <a:r>
              <a:rPr lang="en-US" dirty="0"/>
              <a:t>For individuals, being a CEP</a:t>
            </a:r>
          </a:p>
          <a:p>
            <a:pPr marL="171450" indent="-171450">
              <a:buFontTx/>
              <a:buChar char="-"/>
            </a:pPr>
            <a:r>
              <a:rPr lang="en-US" dirty="0"/>
              <a:t>opens networking opportunities through our membership, members-only website, operational committees, and CRB </a:t>
            </a:r>
          </a:p>
          <a:p>
            <a:pPr marL="171450" indent="-171450">
              <a:buFontTx/>
              <a:buChar char="-"/>
            </a:pPr>
            <a:r>
              <a:rPr lang="en-US" dirty="0"/>
              <a:t>Demonstrates your commitment to high standards of ethics and technical practice through use of CEP stamp</a:t>
            </a:r>
          </a:p>
          <a:p>
            <a:pPr marL="171450" indent="-171450">
              <a:buFontTx/>
              <a:buChar char="-"/>
            </a:pPr>
            <a:r>
              <a:rPr lang="en-US" dirty="0"/>
              <a:t>Gives a personal sense of achievement </a:t>
            </a:r>
          </a:p>
          <a:p>
            <a:pPr marL="171450" indent="-171450">
              <a:buFontTx/>
              <a:buChar char="-"/>
            </a:pPr>
            <a:r>
              <a:rPr lang="en-US" dirty="0"/>
              <a:t>Many employers offer incentive programs acknowledging the CEP credential</a:t>
            </a:r>
          </a:p>
          <a:p>
            <a:pPr marL="171450" indent="-171450">
              <a:buFontTx/>
              <a:buChar char="-"/>
            </a:pPr>
            <a:endParaRPr lang="en-US" dirty="0"/>
          </a:p>
          <a:p>
            <a:pPr marL="0" indent="0">
              <a:buFontTx/>
              <a:buNone/>
            </a:pPr>
            <a:r>
              <a:rPr lang="en-US" dirty="0"/>
              <a:t>For employers and clients, having CEPs on staff</a:t>
            </a:r>
          </a:p>
          <a:p>
            <a:pPr marL="171450" indent="-171450">
              <a:buFontTx/>
              <a:buChar char="-"/>
            </a:pPr>
            <a:r>
              <a:rPr lang="en-US" dirty="0"/>
              <a:t>Reduces professional liability costs</a:t>
            </a:r>
          </a:p>
          <a:p>
            <a:pPr marL="171450" indent="-171450">
              <a:buFontTx/>
              <a:buChar char="-"/>
            </a:pPr>
            <a:r>
              <a:rPr lang="en-US" dirty="0"/>
              <a:t>Differentiates your team from the competition using the CEP and all it stands for</a:t>
            </a:r>
          </a:p>
          <a:p>
            <a:pPr marL="171450" indent="-171450">
              <a:buFontTx/>
              <a:buChar char="-"/>
            </a:pPr>
            <a:r>
              <a:rPr lang="en-US" dirty="0"/>
              <a:t>Provides credibility to the client and to the b</a:t>
            </a:r>
          </a:p>
          <a:p>
            <a:pPr marL="171450" indent="-171450">
              <a:buFontTx/>
              <a:buChar char="-"/>
            </a:pPr>
            <a:r>
              <a:rPr lang="en-US" dirty="0"/>
              <a:t>Enhances confidence in employees knowing they are proficient in knowledge, skills, and abilities </a:t>
            </a:r>
          </a:p>
          <a:p>
            <a:pPr marL="171450" indent="-171450">
              <a:buFontTx/>
              <a:buChar char="-"/>
            </a:pPr>
            <a:endParaRPr lang="en-US" dirty="0"/>
          </a:p>
          <a:p>
            <a:pPr marL="0" indent="0">
              <a:buFontTx/>
              <a:buNone/>
            </a:pPr>
            <a:r>
              <a:rPr lang="en-US" dirty="0"/>
              <a:t>Engagement opportunities include</a:t>
            </a:r>
          </a:p>
          <a:p>
            <a:pPr eaLnBrk="1" hangingPunct="1"/>
            <a:r>
              <a:rPr lang="en-US" dirty="0"/>
              <a:t>- </a:t>
            </a:r>
            <a:r>
              <a:rPr lang="en-US" sz="1200" dirty="0">
                <a:solidFill>
                  <a:schemeClr val="bg1"/>
                </a:solidFill>
                <a:latin typeface="Arial" panose="020B0604020202020204" pitchFamily="34" charset="0"/>
                <a:cs typeface="Arial" panose="020B0604020202020204" pitchFamily="34" charset="0"/>
              </a:rPr>
              <a:t>Participate at annual meetings</a:t>
            </a:r>
          </a:p>
          <a:p>
            <a:pPr eaLnBrk="1" hangingPunct="1"/>
            <a:r>
              <a:rPr lang="en-US" sz="1200" dirty="0">
                <a:solidFill>
                  <a:schemeClr val="bg1"/>
                </a:solidFill>
                <a:latin typeface="Arial" panose="020B0604020202020204" pitchFamily="34" charset="0"/>
                <a:cs typeface="Arial" panose="020B0604020202020204" pitchFamily="34" charset="0"/>
              </a:rPr>
              <a:t>- Support environmental training</a:t>
            </a:r>
          </a:p>
          <a:p>
            <a:r>
              <a:rPr lang="en-US" dirty="0"/>
              <a:t>- Peer recognition: </a:t>
            </a:r>
          </a:p>
          <a:p>
            <a:r>
              <a:rPr lang="en-US" sz="1200" dirty="0">
                <a:solidFill>
                  <a:schemeClr val="bg1"/>
                </a:solidFill>
                <a:latin typeface="Arial" panose="020B0604020202020204" pitchFamily="34" charset="0"/>
                <a:cs typeface="Arial" panose="020B0604020202020204" pitchFamily="34" charset="0"/>
              </a:rPr>
              <a:t>	Dr. Richard J. Kramer, CEP Memorial Award for Environmental Excellence</a:t>
            </a:r>
          </a:p>
          <a:p>
            <a:r>
              <a:rPr lang="en-US" sz="1200" dirty="0">
                <a:solidFill>
                  <a:schemeClr val="bg1"/>
                </a:solidFill>
                <a:latin typeface="Arial" panose="020B0604020202020204" pitchFamily="34" charset="0"/>
                <a:cs typeface="Arial" panose="020B0604020202020204" pitchFamily="34" charset="0"/>
              </a:rPr>
              <a:t>	President’s Leadership Award</a:t>
            </a:r>
          </a:p>
          <a:p>
            <a:r>
              <a:rPr lang="en-US" sz="1200" dirty="0">
                <a:solidFill>
                  <a:schemeClr val="bg1"/>
                </a:solidFill>
                <a:latin typeface="Arial" panose="020B0604020202020204" pitchFamily="34" charset="0"/>
                <a:cs typeface="Arial" panose="020B0604020202020204" pitchFamily="34" charset="0"/>
              </a:rPr>
              <a:t>	Emerging Young Environmental Professional Achievement Award</a:t>
            </a:r>
          </a:p>
          <a:p>
            <a:pPr marL="0" indent="0">
              <a:buFontTx/>
              <a:buNone/>
            </a:pPr>
            <a:endParaRPr lang="en-US" dirty="0"/>
          </a:p>
        </p:txBody>
      </p:sp>
      <p:sp>
        <p:nvSpPr>
          <p:cNvPr id="4" name="Slide Number Placeholder 3"/>
          <p:cNvSpPr>
            <a:spLocks noGrp="1"/>
          </p:cNvSpPr>
          <p:nvPr>
            <p:ph type="sldNum" sz="quarter" idx="10"/>
          </p:nvPr>
        </p:nvSpPr>
        <p:spPr/>
        <p:txBody>
          <a:bodyPr/>
          <a:lstStyle/>
          <a:p>
            <a:pPr>
              <a:defRPr/>
            </a:pPr>
            <a:fld id="{CD2B52B3-77E2-4A06-B8D8-4DA134BB5C35}" type="slidenum">
              <a:rPr lang="en-US" smtClean="0"/>
              <a:pPr>
                <a:defRPr/>
              </a:pPr>
              <a:t>8</a:t>
            </a:fld>
            <a:endParaRPr lang="en-US"/>
          </a:p>
        </p:txBody>
      </p:sp>
    </p:spTree>
    <p:extLst>
      <p:ext uri="{BB962C8B-B14F-4D97-AF65-F5344CB8AC3E}">
        <p14:creationId xmlns:p14="http://schemas.microsoft.com/office/powerpoint/2010/main" val="2203259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r>
              <a:rPr lang="en-US" dirty="0"/>
              <a:t>Update as more info available</a:t>
            </a:r>
          </a:p>
        </p:txBody>
      </p:sp>
      <p:sp>
        <p:nvSpPr>
          <p:cNvPr id="4" name="Slide Number Placeholder 3"/>
          <p:cNvSpPr>
            <a:spLocks noGrp="1"/>
          </p:cNvSpPr>
          <p:nvPr>
            <p:ph type="sldNum" sz="quarter" idx="10"/>
          </p:nvPr>
        </p:nvSpPr>
        <p:spPr/>
        <p:txBody>
          <a:bodyPr/>
          <a:lstStyle/>
          <a:p>
            <a:pPr>
              <a:defRPr/>
            </a:pPr>
            <a:fld id="{CD2B52B3-77E2-4A06-B8D8-4DA134BB5C35}" type="slidenum">
              <a:rPr lang="en-US" smtClean="0"/>
              <a:pPr>
                <a:defRPr/>
              </a:pPr>
              <a:t>9</a:t>
            </a:fld>
            <a:endParaRPr lang="en-US"/>
          </a:p>
        </p:txBody>
      </p:sp>
    </p:spTree>
    <p:extLst>
      <p:ext uri="{BB962C8B-B14F-4D97-AF65-F5344CB8AC3E}">
        <p14:creationId xmlns:p14="http://schemas.microsoft.com/office/powerpoint/2010/main" val="1813501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8" name="Content Placeholder 7"/>
          <p:cNvSpPr>
            <a:spLocks noGrp="1"/>
          </p:cNvSpPr>
          <p:nvPr>
            <p:ph sz="quarter" idx="1"/>
          </p:nvPr>
        </p:nvSpPr>
        <p:spPr>
          <a:xfrm>
            <a:off x="457200" y="1676400"/>
            <a:ext cx="8229600" cy="4480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solidFill>
                <a:srgbClr val="676A55"/>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76A55"/>
              </a:solidFill>
            </a:endParaRPr>
          </a:p>
        </p:txBody>
      </p:sp>
      <p:sp>
        <p:nvSpPr>
          <p:cNvPr id="6" name="Slide Number Placeholder 22"/>
          <p:cNvSpPr>
            <a:spLocks noGrp="1"/>
          </p:cNvSpPr>
          <p:nvPr>
            <p:ph type="sldNum" sz="quarter" idx="12"/>
          </p:nvPr>
        </p:nvSpPr>
        <p:spPr/>
        <p:txBody>
          <a:bodyPr/>
          <a:lstStyle>
            <a:lvl1pPr>
              <a:defRPr/>
            </a:lvl1pPr>
          </a:lstStyle>
          <a:p>
            <a:pPr>
              <a:defRPr/>
            </a:pPr>
            <a:fld id="{09130791-C968-408D-8A89-99165A919209}" type="slidenum">
              <a:rPr lang="en-US">
                <a:solidFill>
                  <a:srgbClr val="676A55"/>
                </a:solidFill>
              </a:rPr>
              <a:pPr>
                <a:defRPr/>
              </a:pPr>
              <a:t>‹#›</a:t>
            </a:fld>
            <a:endParaRPr lang="en-US" dirty="0">
              <a:solidFill>
                <a:srgbClr val="676A55"/>
              </a:solidFill>
            </a:endParaRPr>
          </a:p>
        </p:txBody>
      </p:sp>
    </p:spTree>
    <p:extLst>
      <p:ext uri="{BB962C8B-B14F-4D97-AF65-F5344CB8AC3E}">
        <p14:creationId xmlns:p14="http://schemas.microsoft.com/office/powerpoint/2010/main" val="3700857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solidFill>
                <a:prstClr val="black"/>
              </a:solidFill>
              <a:cs typeface="Arial" charset="0"/>
            </a:endParaRPr>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Straight Connector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solidFill>
                <a:prstClr val="black"/>
              </a:solidFill>
              <a:cs typeface="Arial" charset="0"/>
            </a:endParaRPr>
          </a:p>
        </p:txBody>
      </p:sp>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solidFill>
                <a:srgbClr val="676A55"/>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srgbClr val="676A55"/>
              </a:solidFill>
            </a:endParaRPr>
          </a:p>
        </p:txBody>
      </p:sp>
      <p:sp>
        <p:nvSpPr>
          <p:cNvPr id="9" name="Slide Number Placeholder 5"/>
          <p:cNvSpPr>
            <a:spLocks noGrp="1"/>
          </p:cNvSpPr>
          <p:nvPr>
            <p:ph type="sldNum" sz="quarter" idx="12"/>
          </p:nvPr>
        </p:nvSpPr>
        <p:spPr/>
        <p:txBody>
          <a:bodyPr/>
          <a:lstStyle>
            <a:lvl1pPr>
              <a:defRPr/>
            </a:lvl1pPr>
          </a:lstStyle>
          <a:p>
            <a:pPr>
              <a:defRPr/>
            </a:pPr>
            <a:fld id="{82D6E103-C547-4784-912B-E833B0591FE9}" type="slidenum">
              <a:rPr lang="en-US">
                <a:solidFill>
                  <a:srgbClr val="676A55"/>
                </a:solidFill>
              </a:rPr>
              <a:pPr>
                <a:defRPr/>
              </a:pPr>
              <a:t>‹#›</a:t>
            </a:fld>
            <a:endParaRPr lang="en-US" dirty="0">
              <a:solidFill>
                <a:srgbClr val="676A55"/>
              </a:solidFill>
            </a:endParaRPr>
          </a:p>
        </p:txBody>
      </p:sp>
    </p:spTree>
    <p:extLst>
      <p:ext uri="{BB962C8B-B14F-4D97-AF65-F5344CB8AC3E}">
        <p14:creationId xmlns:p14="http://schemas.microsoft.com/office/powerpoint/2010/main" val="245995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400800" y="6356350"/>
            <a:ext cx="2289175" cy="365125"/>
          </a:xfrm>
        </p:spPr>
        <p:txBody>
          <a:bodyPr/>
          <a:lstStyle>
            <a:lvl1pPr>
              <a:defRPr/>
            </a:lvl1pPr>
          </a:lstStyle>
          <a:p>
            <a:pPr>
              <a:defRPr/>
            </a:pPr>
            <a:endParaRPr lang="en-US">
              <a:solidFill>
                <a:srgbClr val="676A55"/>
              </a:solidFill>
            </a:endParaRPr>
          </a:p>
        </p:txBody>
      </p:sp>
      <p:sp>
        <p:nvSpPr>
          <p:cNvPr id="3" name="Footer Placeholder 2"/>
          <p:cNvSpPr>
            <a:spLocks noGrp="1"/>
          </p:cNvSpPr>
          <p:nvPr>
            <p:ph type="ftr" sz="quarter" idx="11"/>
          </p:nvPr>
        </p:nvSpPr>
        <p:spPr>
          <a:xfrm>
            <a:off x="2898775" y="6356350"/>
            <a:ext cx="3505200" cy="365125"/>
          </a:xfrm>
        </p:spPr>
        <p:txBody>
          <a:bodyPr/>
          <a:lstStyle>
            <a:lvl1pPr>
              <a:defRPr/>
            </a:lvl1pPr>
          </a:lstStyle>
          <a:p>
            <a:pPr>
              <a:defRPr/>
            </a:pPr>
            <a:endParaRPr lang="en-US">
              <a:solidFill>
                <a:srgbClr val="676A55"/>
              </a:solidFill>
            </a:endParaRPr>
          </a:p>
        </p:txBody>
      </p:sp>
      <p:sp>
        <p:nvSpPr>
          <p:cNvPr id="4" name="Slide Number Placeholder 3"/>
          <p:cNvSpPr>
            <a:spLocks noGrp="1"/>
          </p:cNvSpPr>
          <p:nvPr>
            <p:ph type="sldNum" sz="quarter" idx="12"/>
          </p:nvPr>
        </p:nvSpPr>
        <p:spPr>
          <a:xfrm>
            <a:off x="612775" y="6356350"/>
            <a:ext cx="1981200" cy="365125"/>
          </a:xfrm>
        </p:spPr>
        <p:txBody>
          <a:bodyPr/>
          <a:lstStyle>
            <a:lvl1pPr>
              <a:defRPr/>
            </a:lvl1pPr>
          </a:lstStyle>
          <a:p>
            <a:pPr>
              <a:defRPr/>
            </a:pPr>
            <a:fld id="{BFA3B14C-BE2C-4626-B12D-E3E1666A968C}" type="slidenum">
              <a:rPr lang="en-US">
                <a:solidFill>
                  <a:srgbClr val="676A55"/>
                </a:solidFill>
              </a:rPr>
              <a:pPr>
                <a:defRPr/>
              </a:pPr>
              <a:t>‹#›</a:t>
            </a:fld>
            <a:endParaRPr lang="en-US" dirty="0">
              <a:solidFill>
                <a:srgbClr val="676A55"/>
              </a:solidFill>
            </a:endParaRPr>
          </a:p>
        </p:txBody>
      </p:sp>
    </p:spTree>
    <p:extLst>
      <p:ext uri="{BB962C8B-B14F-4D97-AF65-F5344CB8AC3E}">
        <p14:creationId xmlns:p14="http://schemas.microsoft.com/office/powerpoint/2010/main" val="879486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lstStyle>
            <a:lvl1pPr algn="ctr">
              <a:defRPr sz="3200">
                <a:solidFill>
                  <a:schemeClr val="tx1"/>
                </a:solidFill>
              </a:defRPr>
            </a:lvl1pPr>
          </a:lstStyle>
          <a:p>
            <a:r>
              <a:rPr lang="en-US"/>
              <a:t>Click to edit Master title style</a:t>
            </a:r>
            <a:endParaRPr lang="en-US" dirty="0"/>
          </a:p>
        </p:txBody>
      </p:sp>
      <p:sp>
        <p:nvSpPr>
          <p:cNvPr id="9" name="Subtitle 8"/>
          <p:cNvSpPr>
            <a:spLocks noGrp="1"/>
          </p:cNvSpPr>
          <p:nvPr>
            <p:ph type="subTitle" idx="1"/>
          </p:nvPr>
        </p:nvSpPr>
        <p:spPr>
          <a:xfrm>
            <a:off x="1219200" y="5124450"/>
            <a:ext cx="6858000" cy="533400"/>
          </a:xfrm>
        </p:spPr>
        <p:txBody>
          <a:bodyPr/>
          <a:lstStyle>
            <a:lvl1pPr marL="0" indent="0" algn="ct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
        <p:nvSpPr>
          <p:cNvPr id="13" name="Date Placeholder 27"/>
          <p:cNvSpPr>
            <a:spLocks noGrp="1"/>
          </p:cNvSpPr>
          <p:nvPr>
            <p:ph type="dt" sz="half" idx="10"/>
          </p:nvPr>
        </p:nvSpPr>
        <p:spPr>
          <a:xfrm>
            <a:off x="6400800" y="6354763"/>
            <a:ext cx="2286000" cy="366712"/>
          </a:xfrm>
        </p:spPr>
        <p:txBody>
          <a:bodyPr/>
          <a:lstStyle>
            <a:lvl1pPr>
              <a:defRPr sz="1400"/>
            </a:lvl1pPr>
          </a:lstStyle>
          <a:p>
            <a:pPr>
              <a:defRPr/>
            </a:pPr>
            <a:endParaRPr lang="en-US"/>
          </a:p>
        </p:txBody>
      </p:sp>
      <p:sp>
        <p:nvSpPr>
          <p:cNvPr id="14"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5" name="Slide Number Placeholder 28"/>
          <p:cNvSpPr>
            <a:spLocks noGrp="1"/>
          </p:cNvSpPr>
          <p:nvPr>
            <p:ph type="sldNum" sz="quarter" idx="12"/>
          </p:nvPr>
        </p:nvSpPr>
        <p:spPr>
          <a:xfrm>
            <a:off x="1216025" y="6354763"/>
            <a:ext cx="1219200" cy="366712"/>
          </a:xfrm>
        </p:spPr>
        <p:txBody>
          <a:bodyPr/>
          <a:lstStyle>
            <a:lvl1pPr>
              <a:defRPr/>
            </a:lvl1pPr>
          </a:lstStyle>
          <a:p>
            <a:pPr>
              <a:defRPr/>
            </a:pPr>
            <a:fld id="{8F1222A3-F8E9-4508-9D13-2BE28175D860}"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a:t>Click to edit Master title style</a:t>
            </a:r>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endParaRPr lang="en-US">
              <a:solidFill>
                <a:srgbClr val="676A55"/>
              </a:solidFill>
            </a:endParaRPr>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solidFill>
                <a:srgbClr val="676A55"/>
              </a:solidFill>
            </a:endParaRPr>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9BFE760B-D2F3-4206-BCEA-EBB702FD7612}" type="slidenum">
              <a:rPr lang="en-US">
                <a:solidFill>
                  <a:srgbClr val="676A55"/>
                </a:solidFill>
              </a:rPr>
              <a:pPr>
                <a:defRPr/>
              </a:pPr>
              <a:t>‹#›</a:t>
            </a:fld>
            <a:endParaRPr lang="en-US" dirty="0">
              <a:solidFill>
                <a:srgbClr val="676A55"/>
              </a:solidFill>
            </a:endParaRPr>
          </a:p>
        </p:txBody>
      </p:sp>
    </p:spTree>
    <p:extLst>
      <p:ext uri="{BB962C8B-B14F-4D97-AF65-F5344CB8AC3E}">
        <p14:creationId xmlns:p14="http://schemas.microsoft.com/office/powerpoint/2010/main" val="2852097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a:t>Click to edit Master title style</a:t>
            </a:r>
          </a:p>
        </p:txBody>
      </p:sp>
      <p:sp>
        <p:nvSpPr>
          <p:cNvPr id="9" name="Content Placeholder 8"/>
          <p:cNvSpPr>
            <a:spLocks noGrp="1"/>
          </p:cNvSpPr>
          <p:nvPr>
            <p:ph sz="quarter" idx="1"/>
          </p:nvPr>
        </p:nvSpPr>
        <p:spPr>
          <a:xfrm>
            <a:off x="457200" y="1219200"/>
            <a:ext cx="4041648"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632198" y="1216152"/>
            <a:ext cx="4041648"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en-US">
              <a:solidFill>
                <a:srgbClr val="676A55"/>
              </a:solidFill>
            </a:endParaRPr>
          </a:p>
        </p:txBody>
      </p:sp>
      <p:sp>
        <p:nvSpPr>
          <p:cNvPr id="6" name="Footer Placeholder 2"/>
          <p:cNvSpPr>
            <a:spLocks noGrp="1"/>
          </p:cNvSpPr>
          <p:nvPr>
            <p:ph type="ftr" sz="quarter" idx="11"/>
          </p:nvPr>
        </p:nvSpPr>
        <p:spPr/>
        <p:txBody>
          <a:bodyPr/>
          <a:lstStyle>
            <a:lvl1pPr>
              <a:defRPr/>
            </a:lvl1pPr>
          </a:lstStyle>
          <a:p>
            <a:pPr>
              <a:defRPr/>
            </a:pPr>
            <a:endParaRPr lang="en-US">
              <a:solidFill>
                <a:srgbClr val="676A55"/>
              </a:solidFill>
            </a:endParaRPr>
          </a:p>
        </p:txBody>
      </p:sp>
      <p:sp>
        <p:nvSpPr>
          <p:cNvPr id="7" name="Slide Number Placeholder 22"/>
          <p:cNvSpPr>
            <a:spLocks noGrp="1"/>
          </p:cNvSpPr>
          <p:nvPr>
            <p:ph type="sldNum" sz="quarter" idx="12"/>
          </p:nvPr>
        </p:nvSpPr>
        <p:spPr/>
        <p:txBody>
          <a:bodyPr/>
          <a:lstStyle>
            <a:lvl1pPr>
              <a:defRPr/>
            </a:lvl1pPr>
          </a:lstStyle>
          <a:p>
            <a:pPr>
              <a:defRPr/>
            </a:pPr>
            <a:fld id="{DF666D11-3F65-40EE-9410-BF7E95586F53}" type="slidenum">
              <a:rPr lang="en-US">
                <a:solidFill>
                  <a:srgbClr val="676A55"/>
                </a:solidFill>
              </a:rPr>
              <a:pPr>
                <a:defRPr/>
              </a:pPr>
              <a:t>‹#›</a:t>
            </a:fld>
            <a:endParaRPr lang="en-US" dirty="0">
              <a:solidFill>
                <a:srgbClr val="676A55"/>
              </a:solidFill>
            </a:endParaRPr>
          </a:p>
        </p:txBody>
      </p:sp>
    </p:spTree>
    <p:extLst>
      <p:ext uri="{BB962C8B-B14F-4D97-AF65-F5344CB8AC3E}">
        <p14:creationId xmlns:p14="http://schemas.microsoft.com/office/powerpoint/2010/main" val="556447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648200" y="2133600"/>
            <a:ext cx="40386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endParaRPr lang="en-US">
              <a:solidFill>
                <a:srgbClr val="676A55"/>
              </a:solidFill>
            </a:endParaRPr>
          </a:p>
        </p:txBody>
      </p:sp>
      <p:sp>
        <p:nvSpPr>
          <p:cNvPr id="8" name="Footer Placeholder 2"/>
          <p:cNvSpPr>
            <a:spLocks noGrp="1"/>
          </p:cNvSpPr>
          <p:nvPr>
            <p:ph type="ftr" sz="quarter" idx="11"/>
          </p:nvPr>
        </p:nvSpPr>
        <p:spPr/>
        <p:txBody>
          <a:bodyPr/>
          <a:lstStyle>
            <a:lvl1pPr>
              <a:defRPr/>
            </a:lvl1pPr>
          </a:lstStyle>
          <a:p>
            <a:pPr>
              <a:defRPr/>
            </a:pPr>
            <a:endParaRPr lang="en-US">
              <a:solidFill>
                <a:srgbClr val="676A55"/>
              </a:solidFill>
            </a:endParaRPr>
          </a:p>
        </p:txBody>
      </p:sp>
      <p:sp>
        <p:nvSpPr>
          <p:cNvPr id="9" name="Slide Number Placeholder 22"/>
          <p:cNvSpPr>
            <a:spLocks noGrp="1"/>
          </p:cNvSpPr>
          <p:nvPr>
            <p:ph type="sldNum" sz="quarter" idx="12"/>
          </p:nvPr>
        </p:nvSpPr>
        <p:spPr/>
        <p:txBody>
          <a:bodyPr/>
          <a:lstStyle>
            <a:lvl1pPr>
              <a:defRPr/>
            </a:lvl1pPr>
          </a:lstStyle>
          <a:p>
            <a:pPr>
              <a:defRPr/>
            </a:pPr>
            <a:fld id="{163B0D89-9574-417E-8DB1-AF34D379184B}" type="slidenum">
              <a:rPr lang="en-US">
                <a:solidFill>
                  <a:srgbClr val="676A55"/>
                </a:solidFill>
              </a:rPr>
              <a:pPr>
                <a:defRPr/>
              </a:pPr>
              <a:t>‹#›</a:t>
            </a:fld>
            <a:endParaRPr lang="en-US" dirty="0">
              <a:solidFill>
                <a:srgbClr val="676A55"/>
              </a:solidFill>
            </a:endParaRPr>
          </a:p>
        </p:txBody>
      </p:sp>
    </p:spTree>
    <p:extLst>
      <p:ext uri="{BB962C8B-B14F-4D97-AF65-F5344CB8AC3E}">
        <p14:creationId xmlns:p14="http://schemas.microsoft.com/office/powerpoint/2010/main" val="718560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457200" y="228600"/>
            <a:ext cx="8229600" cy="914400"/>
          </a:xfrm>
        </p:spPr>
        <p:txBody>
          <a:bodyPr/>
          <a:lstStyle/>
          <a:p>
            <a:r>
              <a:rPr lang="en-US"/>
              <a:t>Click to edit Master title style</a:t>
            </a:r>
          </a:p>
        </p:txBody>
      </p:sp>
      <p:sp>
        <p:nvSpPr>
          <p:cNvPr id="4" name="Date Placeholder 2"/>
          <p:cNvSpPr>
            <a:spLocks noGrp="1"/>
          </p:cNvSpPr>
          <p:nvPr>
            <p:ph type="dt" sz="half" idx="10"/>
          </p:nvPr>
        </p:nvSpPr>
        <p:spPr/>
        <p:txBody>
          <a:bodyPr/>
          <a:lstStyle>
            <a:lvl1pPr>
              <a:defRPr/>
            </a:lvl1pPr>
          </a:lstStyle>
          <a:p>
            <a:pPr>
              <a:defRPr/>
            </a:pPr>
            <a:endParaRPr lang="en-US">
              <a:solidFill>
                <a:srgbClr val="676A55"/>
              </a:solidFill>
            </a:endParaRPr>
          </a:p>
        </p:txBody>
      </p:sp>
      <p:sp>
        <p:nvSpPr>
          <p:cNvPr id="5" name="Footer Placeholder 3"/>
          <p:cNvSpPr>
            <a:spLocks noGrp="1"/>
          </p:cNvSpPr>
          <p:nvPr>
            <p:ph type="ftr" sz="quarter" idx="11"/>
          </p:nvPr>
        </p:nvSpPr>
        <p:spPr/>
        <p:txBody>
          <a:bodyPr/>
          <a:lstStyle>
            <a:lvl1pPr>
              <a:defRPr/>
            </a:lvl1pPr>
          </a:lstStyle>
          <a:p>
            <a:pPr>
              <a:defRPr/>
            </a:pPr>
            <a:endParaRPr lang="en-US">
              <a:solidFill>
                <a:srgbClr val="676A55"/>
              </a:solidFill>
            </a:endParaRPr>
          </a:p>
        </p:txBody>
      </p:sp>
      <p:sp>
        <p:nvSpPr>
          <p:cNvPr id="6" name="Slide Number Placeholder 4"/>
          <p:cNvSpPr>
            <a:spLocks noGrp="1"/>
          </p:cNvSpPr>
          <p:nvPr>
            <p:ph type="sldNum" sz="quarter" idx="12"/>
          </p:nvPr>
        </p:nvSpPr>
        <p:spPr/>
        <p:txBody>
          <a:bodyPr/>
          <a:lstStyle>
            <a:lvl1pPr>
              <a:defRPr/>
            </a:lvl1pPr>
          </a:lstStyle>
          <a:p>
            <a:pPr>
              <a:defRPr/>
            </a:pPr>
            <a:fld id="{722E320F-BE55-4A46-AC4D-D60CB0F30788}" type="slidenum">
              <a:rPr lang="en-US">
                <a:solidFill>
                  <a:srgbClr val="676A55"/>
                </a:solidFill>
              </a:rPr>
              <a:pPr>
                <a:defRPr/>
              </a:pPr>
              <a:t>‹#›</a:t>
            </a:fld>
            <a:endParaRPr lang="en-US" dirty="0">
              <a:solidFill>
                <a:srgbClr val="676A55"/>
              </a:solidFill>
            </a:endParaRPr>
          </a:p>
        </p:txBody>
      </p:sp>
    </p:spTree>
    <p:extLst>
      <p:ext uri="{BB962C8B-B14F-4D97-AF65-F5344CB8AC3E}">
        <p14:creationId xmlns:p14="http://schemas.microsoft.com/office/powerpoint/2010/main" val="2863311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solidFill>
                <a:prstClr val="black"/>
              </a:solidFill>
              <a:cs typeface="Arial" charset="0"/>
            </a:endParaRPr>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4" name="Date Placeholder 1"/>
          <p:cNvSpPr>
            <a:spLocks noGrp="1"/>
          </p:cNvSpPr>
          <p:nvPr>
            <p:ph type="dt" sz="half" idx="10"/>
          </p:nvPr>
        </p:nvSpPr>
        <p:spPr/>
        <p:txBody>
          <a:bodyPr/>
          <a:lstStyle>
            <a:lvl1pPr>
              <a:defRPr/>
            </a:lvl1pPr>
          </a:lstStyle>
          <a:p>
            <a:pPr>
              <a:defRPr/>
            </a:pPr>
            <a:endParaRPr lang="en-US">
              <a:solidFill>
                <a:srgbClr val="676A55"/>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76A55"/>
              </a:solidFill>
            </a:endParaRPr>
          </a:p>
        </p:txBody>
      </p:sp>
      <p:sp>
        <p:nvSpPr>
          <p:cNvPr id="6" name="Slide Number Placeholder 3"/>
          <p:cNvSpPr>
            <a:spLocks noGrp="1"/>
          </p:cNvSpPr>
          <p:nvPr>
            <p:ph type="sldNum" sz="quarter" idx="12"/>
          </p:nvPr>
        </p:nvSpPr>
        <p:spPr/>
        <p:txBody>
          <a:bodyPr/>
          <a:lstStyle>
            <a:lvl1pPr>
              <a:defRPr/>
            </a:lvl1pPr>
          </a:lstStyle>
          <a:p>
            <a:pPr>
              <a:defRPr/>
            </a:pPr>
            <a:fld id="{19BDCE10-A4F4-497A-8888-09F36CF15B64}" type="slidenum">
              <a:rPr lang="en-US">
                <a:solidFill>
                  <a:srgbClr val="676A55"/>
                </a:solidFill>
              </a:rPr>
              <a:pPr>
                <a:defRPr/>
              </a:pPr>
              <a:t>‹#›</a:t>
            </a:fld>
            <a:endParaRPr lang="en-US" dirty="0">
              <a:solidFill>
                <a:srgbClr val="676A55"/>
              </a:solidFill>
            </a:endParaRPr>
          </a:p>
        </p:txBody>
      </p:sp>
    </p:spTree>
    <p:extLst>
      <p:ext uri="{BB962C8B-B14F-4D97-AF65-F5344CB8AC3E}">
        <p14:creationId xmlns:p14="http://schemas.microsoft.com/office/powerpoint/2010/main" val="951298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solidFill>
                <a:prstClr val="black"/>
              </a:solidFill>
              <a:cs typeface="Arial" charset="0"/>
            </a:endParaRPr>
          </a:p>
        </p:txBody>
      </p:sp>
      <p:sp>
        <p:nvSpPr>
          <p:cNvPr id="6" name="Straight Connector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solidFill>
                <a:prstClr val="black"/>
              </a:solidFill>
              <a:cs typeface="Arial" charset="0"/>
            </a:endParaRPr>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6324600" y="304800"/>
            <a:ext cx="2514600" cy="838200"/>
          </a:xfrm>
        </p:spPr>
        <p:txBody>
          <a:bodyPr anchor="b">
            <a:noAutofit/>
          </a:bodyPr>
          <a:lstStyle>
            <a:lvl1pPr algn="l">
              <a:buNone/>
              <a:defRPr sz="2000" b="1">
                <a:solidFill>
                  <a:schemeClr val="tx2"/>
                </a:solidFill>
                <a:latin typeface="+mn-lt"/>
                <a:ea typeface="+mn-ea"/>
                <a:cs typeface="+mn-cs"/>
              </a:defRPr>
            </a:lvl1pPr>
          </a:lstStyle>
          <a:p>
            <a:r>
              <a:rPr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4"/>
          <p:cNvSpPr>
            <a:spLocks noGrp="1"/>
          </p:cNvSpPr>
          <p:nvPr>
            <p:ph type="dt" sz="half" idx="10"/>
          </p:nvPr>
        </p:nvSpPr>
        <p:spPr/>
        <p:txBody>
          <a:bodyPr/>
          <a:lstStyle>
            <a:lvl1pPr>
              <a:defRPr/>
            </a:lvl1pPr>
          </a:lstStyle>
          <a:p>
            <a:pPr>
              <a:defRPr/>
            </a:pPr>
            <a:endParaRPr lang="en-US">
              <a:solidFill>
                <a:srgbClr val="676A55"/>
              </a:solidFill>
            </a:endParaRPr>
          </a:p>
        </p:txBody>
      </p:sp>
      <p:sp>
        <p:nvSpPr>
          <p:cNvPr id="9" name="Footer Placeholder 5"/>
          <p:cNvSpPr>
            <a:spLocks noGrp="1"/>
          </p:cNvSpPr>
          <p:nvPr>
            <p:ph type="ftr" sz="quarter" idx="11"/>
          </p:nvPr>
        </p:nvSpPr>
        <p:spPr/>
        <p:txBody>
          <a:bodyPr/>
          <a:lstStyle>
            <a:lvl1pPr>
              <a:defRPr/>
            </a:lvl1pPr>
          </a:lstStyle>
          <a:p>
            <a:pPr>
              <a:defRPr/>
            </a:pPr>
            <a:endParaRPr lang="en-US">
              <a:solidFill>
                <a:srgbClr val="676A55"/>
              </a:solidFill>
            </a:endParaRPr>
          </a:p>
        </p:txBody>
      </p:sp>
      <p:sp>
        <p:nvSpPr>
          <p:cNvPr id="10" name="Slide Number Placeholder 6"/>
          <p:cNvSpPr>
            <a:spLocks noGrp="1"/>
          </p:cNvSpPr>
          <p:nvPr>
            <p:ph type="sldNum" sz="quarter" idx="12"/>
          </p:nvPr>
        </p:nvSpPr>
        <p:spPr/>
        <p:txBody>
          <a:bodyPr/>
          <a:lstStyle>
            <a:lvl1pPr>
              <a:defRPr/>
            </a:lvl1pPr>
          </a:lstStyle>
          <a:p>
            <a:pPr>
              <a:defRPr/>
            </a:pPr>
            <a:fld id="{C43EAE7F-2E13-400E-B0D5-D8F00E74D214}" type="slidenum">
              <a:rPr lang="en-US">
                <a:solidFill>
                  <a:srgbClr val="676A55"/>
                </a:solidFill>
              </a:rPr>
              <a:pPr>
                <a:defRPr/>
              </a:pPr>
              <a:t>‹#›</a:t>
            </a:fld>
            <a:endParaRPr lang="en-US" dirty="0">
              <a:solidFill>
                <a:srgbClr val="676A55"/>
              </a:solidFill>
            </a:endParaRPr>
          </a:p>
        </p:txBody>
      </p:sp>
    </p:spTree>
    <p:extLst>
      <p:ext uri="{BB962C8B-B14F-4D97-AF65-F5344CB8AC3E}">
        <p14:creationId xmlns:p14="http://schemas.microsoft.com/office/powerpoint/2010/main" val="1679842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solidFill>
                <a:prstClr val="black"/>
              </a:solidFill>
              <a:cs typeface="Arial" charset="0"/>
            </a:endParaRPr>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457200" y="500856"/>
            <a:ext cx="8229600" cy="674688"/>
          </a:xfrm>
          <a:ln>
            <a:solidFill>
              <a:schemeClr val="accent1"/>
            </a:solidFill>
          </a:ln>
        </p:spPr>
        <p:txBody>
          <a:bodyPr lIns="274320"/>
          <a:lstStyle>
            <a:lvl1pPr algn="r">
              <a:buNone/>
              <a:defRPr sz="2000" b="0">
                <a:solidFill>
                  <a:schemeClr val="tx1"/>
                </a:solidFill>
              </a:defRPr>
            </a:lvl1pPr>
          </a:lstStyle>
          <a:p>
            <a:r>
              <a:rPr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a:t>Click to edit Master text styles</a:t>
            </a:r>
          </a:p>
        </p:txBody>
      </p:sp>
      <p:sp>
        <p:nvSpPr>
          <p:cNvPr id="8" name="Date Placeholder 4"/>
          <p:cNvSpPr>
            <a:spLocks noGrp="1"/>
          </p:cNvSpPr>
          <p:nvPr>
            <p:ph type="dt" sz="half" idx="10"/>
          </p:nvPr>
        </p:nvSpPr>
        <p:spPr/>
        <p:txBody>
          <a:bodyPr/>
          <a:lstStyle>
            <a:lvl1pPr>
              <a:defRPr/>
            </a:lvl1pPr>
          </a:lstStyle>
          <a:p>
            <a:pPr>
              <a:defRPr/>
            </a:pPr>
            <a:endParaRPr lang="en-US">
              <a:solidFill>
                <a:srgbClr val="676A55"/>
              </a:solidFill>
            </a:endParaRPr>
          </a:p>
        </p:txBody>
      </p:sp>
      <p:sp>
        <p:nvSpPr>
          <p:cNvPr id="9" name="Footer Placeholder 5"/>
          <p:cNvSpPr>
            <a:spLocks noGrp="1"/>
          </p:cNvSpPr>
          <p:nvPr>
            <p:ph type="ftr" sz="quarter" idx="11"/>
          </p:nvPr>
        </p:nvSpPr>
        <p:spPr/>
        <p:txBody>
          <a:bodyPr/>
          <a:lstStyle>
            <a:lvl1pPr>
              <a:defRPr/>
            </a:lvl1pPr>
          </a:lstStyle>
          <a:p>
            <a:pPr>
              <a:defRPr/>
            </a:pPr>
            <a:endParaRPr lang="en-US">
              <a:solidFill>
                <a:srgbClr val="676A55"/>
              </a:solidFill>
            </a:endParaRPr>
          </a:p>
        </p:txBody>
      </p:sp>
      <p:sp>
        <p:nvSpPr>
          <p:cNvPr id="10" name="Slide Number Placeholder 6"/>
          <p:cNvSpPr>
            <a:spLocks noGrp="1"/>
          </p:cNvSpPr>
          <p:nvPr>
            <p:ph type="sldNum" sz="quarter" idx="12"/>
          </p:nvPr>
        </p:nvSpPr>
        <p:spPr/>
        <p:txBody>
          <a:bodyPr/>
          <a:lstStyle>
            <a:lvl1pPr>
              <a:defRPr/>
            </a:lvl1pPr>
          </a:lstStyle>
          <a:p>
            <a:pPr>
              <a:defRPr/>
            </a:pPr>
            <a:fld id="{C053E6D7-A17A-4FC9-B5CD-61A68C055748}" type="slidenum">
              <a:rPr lang="en-US">
                <a:solidFill>
                  <a:srgbClr val="676A55"/>
                </a:solidFill>
              </a:rPr>
              <a:pPr>
                <a:defRPr/>
              </a:pPr>
              <a:t>‹#›</a:t>
            </a:fld>
            <a:endParaRPr lang="en-US" dirty="0">
              <a:solidFill>
                <a:srgbClr val="676A55"/>
              </a:solidFill>
            </a:endParaRPr>
          </a:p>
        </p:txBody>
      </p:sp>
    </p:spTree>
    <p:extLst>
      <p:ext uri="{BB962C8B-B14F-4D97-AF65-F5344CB8AC3E}">
        <p14:creationId xmlns:p14="http://schemas.microsoft.com/office/powerpoint/2010/main" val="1758612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solidFill>
                <a:srgbClr val="676A55"/>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76A55"/>
              </a:solidFill>
            </a:endParaRPr>
          </a:p>
        </p:txBody>
      </p:sp>
      <p:sp>
        <p:nvSpPr>
          <p:cNvPr id="6" name="Slide Number Placeholder 22"/>
          <p:cNvSpPr>
            <a:spLocks noGrp="1"/>
          </p:cNvSpPr>
          <p:nvPr>
            <p:ph type="sldNum" sz="quarter" idx="12"/>
          </p:nvPr>
        </p:nvSpPr>
        <p:spPr/>
        <p:txBody>
          <a:bodyPr/>
          <a:lstStyle>
            <a:lvl1pPr>
              <a:defRPr/>
            </a:lvl1pPr>
          </a:lstStyle>
          <a:p>
            <a:pPr>
              <a:defRPr/>
            </a:pPr>
            <a:fld id="{856A9ABF-4AC2-4744-993C-35BF3B816FE3}" type="slidenum">
              <a:rPr lang="en-US">
                <a:solidFill>
                  <a:srgbClr val="676A55"/>
                </a:solidFill>
              </a:rPr>
              <a:pPr>
                <a:defRPr/>
              </a:pPr>
              <a:t>‹#›</a:t>
            </a:fld>
            <a:endParaRPr lang="en-US" dirty="0">
              <a:solidFill>
                <a:srgbClr val="676A55"/>
              </a:solidFill>
            </a:endParaRPr>
          </a:p>
        </p:txBody>
      </p:sp>
    </p:spTree>
    <p:extLst>
      <p:ext uri="{BB962C8B-B14F-4D97-AF65-F5344CB8AC3E}">
        <p14:creationId xmlns:p14="http://schemas.microsoft.com/office/powerpoint/2010/main" val="3904167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7858B"/>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381000"/>
            <a:ext cx="6248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12"/>
          <p:cNvSpPr>
            <a:spLocks noGrp="1"/>
          </p:cNvSpPr>
          <p:nvPr>
            <p:ph type="body" idx="1"/>
          </p:nvPr>
        </p:nvSpPr>
        <p:spPr bwMode="auto">
          <a:xfrm>
            <a:off x="457200" y="16764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latinLnBrk="0" hangingPunct="1">
              <a:defRPr kumimoji="0" sz="1400">
                <a:solidFill>
                  <a:schemeClr val="tx2"/>
                </a:solidFill>
                <a:cs typeface="+mn-cs"/>
              </a:defRPr>
            </a:lvl1pPr>
          </a:lstStyle>
          <a:p>
            <a:pPr>
              <a:defRPr/>
            </a:pPr>
            <a:endParaRPr lang="en-US">
              <a:solidFill>
                <a:srgbClr val="676A55"/>
              </a:solidFill>
            </a:endParaRPr>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latinLnBrk="0" hangingPunct="1">
              <a:defRPr kumimoji="0" sz="1400">
                <a:solidFill>
                  <a:schemeClr val="tx2"/>
                </a:solidFill>
                <a:cs typeface="+mn-cs"/>
              </a:defRPr>
            </a:lvl1pPr>
          </a:lstStyle>
          <a:p>
            <a:pPr>
              <a:defRPr/>
            </a:pPr>
            <a:endParaRPr lang="en-US">
              <a:solidFill>
                <a:srgbClr val="676A55"/>
              </a:solidFill>
            </a:endParaRPr>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latinLnBrk="0" hangingPunct="1">
              <a:defRPr kumimoji="0" sz="1400">
                <a:solidFill>
                  <a:schemeClr val="tx2"/>
                </a:solidFill>
                <a:cs typeface="+mn-cs"/>
              </a:defRPr>
            </a:lvl1pPr>
          </a:lstStyle>
          <a:p>
            <a:pPr>
              <a:defRPr/>
            </a:pPr>
            <a:fld id="{C3A57ECA-9B9D-4E59-A1C0-CE99719BE04E}" type="slidenum">
              <a:rPr lang="en-US">
                <a:solidFill>
                  <a:srgbClr val="676A55"/>
                </a:solidFill>
              </a:rPr>
              <a:pPr>
                <a:defRPr/>
              </a:pPr>
              <a:t>‹#›</a:t>
            </a:fld>
            <a:endParaRPr lang="en-US" dirty="0">
              <a:solidFill>
                <a:srgbClr val="676A55"/>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solidFill>
                <a:prstClr val="black"/>
              </a:solidFill>
              <a:cs typeface="Arial" charset="0"/>
            </a:endParaRPr>
          </a:p>
        </p:txBody>
      </p:sp>
      <p:sp>
        <p:nvSpPr>
          <p:cNvPr id="29" name="Straight Connector 28"/>
          <p:cNvSpPr>
            <a:spLocks noChangeShapeType="1"/>
          </p:cNvSpPr>
          <p:nvPr/>
        </p:nvSpPr>
        <p:spPr bwMode="auto">
          <a:xfrm>
            <a:off x="457200" y="16002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solidFill>
                <a:prstClr val="black"/>
              </a:solidFill>
              <a:cs typeface="Arial" charset="0"/>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034" name="Picture 10" descr="seal.jpg"/>
          <p:cNvPicPr>
            <a:picLocks noChangeAspect="1"/>
          </p:cNvPicPr>
          <p:nvPr/>
        </p:nvPicPr>
        <p:blipFill>
          <a:blip r:embed="rId14" cstate="print"/>
          <a:srcRect/>
          <a:stretch>
            <a:fillRect/>
          </a:stretch>
        </p:blipFill>
        <p:spPr bwMode="auto">
          <a:xfrm>
            <a:off x="7391400" y="228600"/>
            <a:ext cx="1271588" cy="1308100"/>
          </a:xfrm>
          <a:prstGeom prst="rect">
            <a:avLst/>
          </a:prstGeom>
          <a:noFill/>
          <a:ln w="9525">
            <a:noFill/>
            <a:miter lim="800000"/>
            <a:headEnd/>
            <a:tailEnd/>
          </a:ln>
        </p:spPr>
      </p:pic>
    </p:spTree>
    <p:extLst>
      <p:ext uri="{BB962C8B-B14F-4D97-AF65-F5344CB8AC3E}">
        <p14:creationId xmlns:p14="http://schemas.microsoft.com/office/powerpoint/2010/main" val="2679602030"/>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 id="2147483836" r:id="rId12"/>
  </p:sldLayoutIdLst>
  <p:hf hdr="0" ftr="0" dt="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9BB39B"/>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abcep.org/"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hyperlink" Target="http://www.abcep.or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www.abcep.org/cep_v_cep-it.php"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abcep.org/"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hyperlink" Target="https://www.abcep.org/"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7C9CA4"/>
        </a:solidFill>
        <a:effectLst/>
      </p:bgPr>
    </p:bg>
    <p:spTree>
      <p:nvGrpSpPr>
        <p:cNvPr id="1" name=""/>
        <p:cNvGrpSpPr/>
        <p:nvPr/>
      </p:nvGrpSpPr>
      <p:grpSpPr>
        <a:xfrm>
          <a:off x="0" y="0"/>
          <a:ext cx="0" cy="0"/>
          <a:chOff x="0" y="0"/>
          <a:chExt cx="0" cy="0"/>
        </a:xfrm>
      </p:grpSpPr>
      <p:sp>
        <p:nvSpPr>
          <p:cNvPr id="2051" name="Rectangle 3"/>
          <p:cNvSpPr>
            <a:spLocks noGrp="1" noRot="1" noChangeArrowheads="1"/>
          </p:cNvSpPr>
          <p:nvPr>
            <p:ph type="subTitle" idx="1"/>
          </p:nvPr>
        </p:nvSpPr>
        <p:spPr>
          <a:xfrm>
            <a:off x="609600" y="3964632"/>
            <a:ext cx="7924800" cy="1464528"/>
          </a:xfrm>
        </p:spPr>
        <p:txBody>
          <a:bodyPr>
            <a:normAutofit fontScale="25000" lnSpcReduction="20000"/>
          </a:bodyPr>
          <a:lstStyle/>
          <a:p>
            <a:pPr eaLnBrk="1" fontAlgn="auto" hangingPunct="1">
              <a:spcAft>
                <a:spcPts val="0"/>
              </a:spcAft>
              <a:buFont typeface="Wingdings 2"/>
              <a:buNone/>
              <a:defRPr/>
            </a:pPr>
            <a:r>
              <a:rPr lang="en-US" sz="9600" dirty="0">
                <a:solidFill>
                  <a:srgbClr val="0070C0"/>
                </a:solidFill>
                <a:latin typeface="Calibri" panose="020F0502020204030204" pitchFamily="34" charset="0"/>
                <a:cs typeface="Calibri" panose="020F0502020204030204" pitchFamily="34" charset="0"/>
              </a:rPr>
              <a:t>Certifying qualified professionals, upholding ethical standards and technical practices, and supporting the environmental practice since 1979</a:t>
            </a:r>
          </a:p>
          <a:p>
            <a:pPr eaLnBrk="1" fontAlgn="auto" hangingPunct="1">
              <a:spcAft>
                <a:spcPts val="0"/>
              </a:spcAft>
              <a:buFont typeface="Wingdings 2"/>
              <a:buNone/>
              <a:defRPr/>
            </a:pPr>
            <a:endParaRPr lang="en-US" sz="11200" dirty="0">
              <a:solidFill>
                <a:schemeClr val="bg1"/>
              </a:solidFill>
              <a:latin typeface="Calibri" panose="020F0502020204030204" pitchFamily="34" charset="0"/>
              <a:cs typeface="Calibri" panose="020F0502020204030204" pitchFamily="34" charset="0"/>
            </a:endParaRPr>
          </a:p>
          <a:p>
            <a:pPr eaLnBrk="1" fontAlgn="auto" hangingPunct="1">
              <a:spcAft>
                <a:spcPts val="0"/>
              </a:spcAft>
              <a:buFont typeface="Wingdings 2"/>
              <a:buNone/>
              <a:defRPr/>
            </a:pPr>
            <a:r>
              <a:rPr lang="en-US" sz="14400" dirty="0">
                <a:solidFill>
                  <a:srgbClr val="EEDD6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www.abcep.org </a:t>
            </a:r>
            <a:endParaRPr lang="en-US" sz="14400" dirty="0">
              <a:solidFill>
                <a:srgbClr val="EEDD60"/>
              </a:solidFill>
              <a:latin typeface="Calibri" panose="020F0502020204030204" pitchFamily="34" charset="0"/>
              <a:cs typeface="Calibri" panose="020F0502020204030204" pitchFamily="34" charset="0"/>
            </a:endParaRPr>
          </a:p>
          <a:p>
            <a:pPr eaLnBrk="1" fontAlgn="auto" hangingPunct="1">
              <a:spcAft>
                <a:spcPts val="0"/>
              </a:spcAft>
              <a:buFont typeface="Wingdings 2"/>
              <a:buNone/>
              <a:defRPr/>
            </a:pPr>
            <a:endParaRPr lang="en-US" sz="1000" dirty="0">
              <a:solidFill>
                <a:schemeClr val="tx1"/>
              </a:solidFill>
            </a:endParaRPr>
          </a:p>
          <a:p>
            <a:pPr eaLnBrk="1" fontAlgn="auto" hangingPunct="1">
              <a:spcAft>
                <a:spcPts val="0"/>
              </a:spcAft>
              <a:buFont typeface="Wingdings 2"/>
              <a:buNone/>
              <a:defRPr/>
            </a:pPr>
            <a:endParaRPr lang="en-US" sz="8000" b="1" dirty="0">
              <a:solidFill>
                <a:schemeClr val="tx1"/>
              </a:solidFill>
              <a:latin typeface="Arial" pitchFamily="34" charset="0"/>
              <a:cs typeface="Arial" pitchFamily="34" charset="0"/>
            </a:endParaRPr>
          </a:p>
        </p:txBody>
      </p:sp>
      <p:sp>
        <p:nvSpPr>
          <p:cNvPr id="9219" name="Slide Number Placeholder 2"/>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EE4ABD24-6879-4AE8-9B65-0F1EF2925464}" type="slidenum">
              <a:rPr lang="en-US" smtClean="0"/>
              <a:pPr/>
              <a:t>1</a:t>
            </a:fld>
            <a:endParaRPr lang="en-US"/>
          </a:p>
        </p:txBody>
      </p:sp>
      <p:sp>
        <p:nvSpPr>
          <p:cNvPr id="5" name="TextBox 4"/>
          <p:cNvSpPr txBox="1"/>
          <p:nvPr/>
        </p:nvSpPr>
        <p:spPr>
          <a:xfrm>
            <a:off x="0" y="2981235"/>
            <a:ext cx="9067800" cy="461665"/>
          </a:xfrm>
          <a:prstGeom prst="rect">
            <a:avLst/>
          </a:prstGeom>
          <a:noFill/>
        </p:spPr>
        <p:txBody>
          <a:bodyPr wrap="square" rtlCol="0">
            <a:spAutoFit/>
          </a:bodyPr>
          <a:lstStyle/>
          <a:p>
            <a:pPr algn="ctr"/>
            <a:r>
              <a:rPr lang="en-US" sz="2400" dirty="0">
                <a:solidFill>
                  <a:srgbClr val="EEDD60"/>
                </a:solidFill>
                <a:latin typeface="Calibri" panose="020F0502020204030204" pitchFamily="34" charset="0"/>
                <a:cs typeface="Calibri" panose="020F0502020204030204" pitchFamily="34" charset="0"/>
              </a:rPr>
              <a:t>The Academy of Board Certified Environmental Professionals</a:t>
            </a:r>
          </a:p>
        </p:txBody>
      </p:sp>
      <p:sp>
        <p:nvSpPr>
          <p:cNvPr id="7" name="Rounded Rectangle 6"/>
          <p:cNvSpPr/>
          <p:nvPr/>
        </p:nvSpPr>
        <p:spPr>
          <a:xfrm>
            <a:off x="381000" y="304800"/>
            <a:ext cx="8382000" cy="342900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40100" y="388203"/>
            <a:ext cx="2362200" cy="2362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7C9CA4"/>
        </a:solidFill>
        <a:effectLst/>
      </p:bgPr>
    </p:bg>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a:xfrm>
            <a:off x="457200" y="381000"/>
            <a:ext cx="6248400" cy="1524000"/>
          </a:xfrm>
        </p:spPr>
        <p:txBody>
          <a:bodyPr>
            <a:normAutofit fontScale="90000"/>
          </a:bodyPr>
          <a:lstStyle/>
          <a:p>
            <a:pPr eaLnBrk="1" fontAlgn="auto" hangingPunct="1">
              <a:spcAft>
                <a:spcPts val="0"/>
              </a:spcAft>
              <a:defRPr/>
            </a:pPr>
            <a:br>
              <a:rPr lang="en-US" sz="4000" b="1" dirty="0">
                <a:solidFill>
                  <a:schemeClr val="tx1"/>
                </a:solidFill>
              </a:rPr>
            </a:br>
            <a:r>
              <a:rPr lang="en-US" sz="4000" b="1" dirty="0">
                <a:solidFill>
                  <a:srgbClr val="EEDD60"/>
                </a:solidFill>
                <a:latin typeface="Calibri" panose="020F0502020204030204" pitchFamily="34" charset="0"/>
                <a:cs typeface="Calibri" panose="020F0502020204030204" pitchFamily="34" charset="0"/>
              </a:rPr>
              <a:t>Recognition of the CEP credential </a:t>
            </a:r>
            <a:br>
              <a:rPr lang="en-US" sz="4000" b="1" dirty="0">
                <a:solidFill>
                  <a:srgbClr val="EEDD60"/>
                </a:solidFill>
                <a:latin typeface="Arial" panose="020B0604020202020204" pitchFamily="34" charset="0"/>
                <a:cs typeface="Arial" panose="020B0604020202020204" pitchFamily="34" charset="0"/>
              </a:rPr>
            </a:br>
            <a:br>
              <a:rPr lang="en-US" sz="4000" dirty="0"/>
            </a:br>
            <a:endParaRPr lang="en-US" sz="4000" b="1" dirty="0">
              <a:solidFill>
                <a:schemeClr val="tx1"/>
              </a:solidFill>
            </a:endParaRPr>
          </a:p>
        </p:txBody>
      </p:sp>
      <p:sp>
        <p:nvSpPr>
          <p:cNvPr id="10244" name="Slide Number Placeholder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C5D4FF7B-0ABE-42E0-AD78-2300735F2483}" type="slidenum">
              <a:rPr lang="en-US" smtClean="0"/>
              <a:pPr/>
              <a:t>10</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10400" y="304800"/>
            <a:ext cx="1752600" cy="1752600"/>
          </a:xfrm>
          <a:prstGeom prst="rect">
            <a:avLst/>
          </a:prstGeom>
        </p:spPr>
      </p:pic>
      <p:pic>
        <p:nvPicPr>
          <p:cNvPr id="3" name="Picture 2">
            <a:extLst>
              <a:ext uri="{FF2B5EF4-FFF2-40B4-BE49-F238E27FC236}">
                <a16:creationId xmlns:a16="http://schemas.microsoft.com/office/drawing/2014/main" id="{1DB19547-71BE-43ED-A343-4E3EFB27A070}"/>
              </a:ext>
            </a:extLst>
          </p:cNvPr>
          <p:cNvPicPr>
            <a:picLocks noChangeAspect="1"/>
          </p:cNvPicPr>
          <p:nvPr/>
        </p:nvPicPr>
        <p:blipFill>
          <a:blip r:embed="rId4"/>
          <a:stretch>
            <a:fillRect/>
          </a:stretch>
        </p:blipFill>
        <p:spPr>
          <a:xfrm>
            <a:off x="457200" y="1524000"/>
            <a:ext cx="6705600" cy="4679873"/>
          </a:xfrm>
          <a:prstGeom prst="rect">
            <a:avLst/>
          </a:prstGeom>
        </p:spPr>
      </p:pic>
    </p:spTree>
    <p:extLst>
      <p:ext uri="{BB962C8B-B14F-4D97-AF65-F5344CB8AC3E}">
        <p14:creationId xmlns:p14="http://schemas.microsoft.com/office/powerpoint/2010/main" val="3364611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7C9CA4"/>
        </a:solidFill>
        <a:effectLst/>
      </p:bgPr>
    </p:bg>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normAutofit fontScale="90000"/>
          </a:bodyPr>
          <a:lstStyle/>
          <a:p>
            <a:pPr eaLnBrk="1" fontAlgn="auto" hangingPunct="1">
              <a:spcAft>
                <a:spcPts val="0"/>
              </a:spcAft>
              <a:defRPr/>
            </a:pPr>
            <a:br>
              <a:rPr lang="en-US" sz="4000" b="1" dirty="0">
                <a:solidFill>
                  <a:schemeClr val="tx1"/>
                </a:solidFill>
              </a:rPr>
            </a:br>
            <a:r>
              <a:rPr lang="en-US" sz="4000" b="1" dirty="0">
                <a:solidFill>
                  <a:srgbClr val="EEDD60"/>
                </a:solidFill>
                <a:latin typeface="Calibri" panose="020F0502020204030204" pitchFamily="34" charset="0"/>
                <a:cs typeface="Calibri" panose="020F0502020204030204" pitchFamily="34" charset="0"/>
              </a:rPr>
              <a:t>Pathway to be a CEP </a:t>
            </a:r>
            <a:br>
              <a:rPr lang="en-US" sz="4000" b="1" dirty="0">
                <a:solidFill>
                  <a:srgbClr val="EEDD60"/>
                </a:solidFill>
                <a:latin typeface="Arial" panose="020B0604020202020204" pitchFamily="34" charset="0"/>
                <a:cs typeface="Arial" panose="020B0604020202020204" pitchFamily="34" charset="0"/>
              </a:rPr>
            </a:br>
            <a:br>
              <a:rPr lang="en-US" sz="4000" dirty="0"/>
            </a:br>
            <a:endParaRPr lang="en-US" sz="4000" b="1" dirty="0">
              <a:solidFill>
                <a:schemeClr val="tx1"/>
              </a:solidFill>
            </a:endParaRPr>
          </a:p>
        </p:txBody>
      </p:sp>
      <p:sp>
        <p:nvSpPr>
          <p:cNvPr id="10243" name="Rectangle 3"/>
          <p:cNvSpPr>
            <a:spLocks noGrp="1" noRot="1" noChangeArrowheads="1"/>
          </p:cNvSpPr>
          <p:nvPr>
            <p:ph sz="quarter" idx="1"/>
          </p:nvPr>
        </p:nvSpPr>
        <p:spPr>
          <a:xfrm>
            <a:off x="457200" y="2240915"/>
            <a:ext cx="8229600" cy="4480560"/>
          </a:xfrm>
        </p:spPr>
        <p:txBody>
          <a:bodyPr/>
          <a:lstStyle/>
          <a:p>
            <a:pPr lvl="1"/>
            <a:r>
              <a:rPr lang="en-US" sz="2800" dirty="0">
                <a:solidFill>
                  <a:schemeClr val="bg1"/>
                </a:solidFill>
                <a:latin typeface="Calibri" panose="020F0502020204030204" pitchFamily="34" charset="0"/>
                <a:cs typeface="Calibri" panose="020F0502020204030204" pitchFamily="34" charset="0"/>
              </a:rPr>
              <a:t>CEP In-Training (CEP-IT)</a:t>
            </a:r>
          </a:p>
          <a:p>
            <a:pPr lvl="1"/>
            <a:r>
              <a:rPr lang="en-US" sz="2800" dirty="0">
                <a:solidFill>
                  <a:schemeClr val="bg1"/>
                </a:solidFill>
                <a:latin typeface="Calibri" panose="020F0502020204030204" pitchFamily="34" charset="0"/>
                <a:cs typeface="Calibri" panose="020F0502020204030204" pitchFamily="34" charset="0"/>
              </a:rPr>
              <a:t>CEP</a:t>
            </a:r>
          </a:p>
          <a:p>
            <a:pPr lvl="2"/>
            <a:r>
              <a:rPr lang="en-US" sz="2500" dirty="0">
                <a:solidFill>
                  <a:schemeClr val="bg1"/>
                </a:solidFill>
                <a:latin typeface="Calibri" panose="020F0502020204030204" pitchFamily="34" charset="0"/>
                <a:cs typeface="Calibri" panose="020F0502020204030204" pitchFamily="34" charset="0"/>
              </a:rPr>
              <a:t>By essays</a:t>
            </a:r>
          </a:p>
          <a:p>
            <a:pPr lvl="2"/>
            <a:r>
              <a:rPr lang="en-US" sz="2500" dirty="0">
                <a:solidFill>
                  <a:schemeClr val="bg1"/>
                </a:solidFill>
                <a:latin typeface="Calibri" panose="020F0502020204030204" pitchFamily="34" charset="0"/>
                <a:cs typeface="Calibri" panose="020F0502020204030204" pitchFamily="34" charset="0"/>
              </a:rPr>
              <a:t>By eminence</a:t>
            </a:r>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lvl="1"/>
            <a:r>
              <a:rPr lang="en-US" sz="2800" dirty="0">
                <a:solidFill>
                  <a:schemeClr val="bg1"/>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WWW.ABCEP.ORG</a:t>
            </a:r>
            <a:r>
              <a:rPr lang="en-US" sz="2800" dirty="0">
                <a:solidFill>
                  <a:schemeClr val="bg1"/>
                </a:solidFill>
                <a:latin typeface="Calibri" panose="020F0502020204030204" pitchFamily="34" charset="0"/>
                <a:cs typeface="Calibri" panose="020F0502020204030204" pitchFamily="34" charset="0"/>
              </a:rPr>
              <a:t> – CEP vs. CEP-IT</a:t>
            </a:r>
          </a:p>
          <a:p>
            <a:pPr lvl="1"/>
            <a:r>
              <a:rPr lang="en-US" sz="2000" dirty="0">
                <a:hlinkClick r:id="rId4"/>
              </a:rPr>
              <a:t>CEP v CEP-IT - Academy of Board Certified Environmental Professionals (abcep.org)</a:t>
            </a:r>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eaLnBrk="1" hangingPunct="1">
              <a:lnSpc>
                <a:spcPct val="90000"/>
              </a:lnSpc>
              <a:buFont typeface="Wingdings" pitchFamily="2" charset="2"/>
              <a:buNone/>
            </a:pPr>
            <a:endParaRPr lang="en-US" sz="2800" dirty="0"/>
          </a:p>
        </p:txBody>
      </p:sp>
      <p:sp>
        <p:nvSpPr>
          <p:cNvPr id="10244" name="Slide Number Placeholder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C5D4FF7B-0ABE-42E0-AD78-2300735F2483}" type="slidenum">
              <a:rPr lang="en-US" smtClean="0"/>
              <a:pPr/>
              <a:t>11</a:t>
            </a:fld>
            <a:endParaRPr lang="en-US"/>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10400" y="304800"/>
            <a:ext cx="1752600" cy="1752600"/>
          </a:xfrm>
          <a:prstGeom prst="rect">
            <a:avLst/>
          </a:prstGeom>
        </p:spPr>
      </p:pic>
    </p:spTree>
    <p:extLst>
      <p:ext uri="{BB962C8B-B14F-4D97-AF65-F5344CB8AC3E}">
        <p14:creationId xmlns:p14="http://schemas.microsoft.com/office/powerpoint/2010/main" val="4008824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7C9CA4"/>
        </a:solidFill>
        <a:effectLst/>
      </p:bgPr>
    </p:bg>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normAutofit fontScale="90000"/>
          </a:bodyPr>
          <a:lstStyle/>
          <a:p>
            <a:pPr eaLnBrk="1" fontAlgn="auto" hangingPunct="1">
              <a:spcAft>
                <a:spcPts val="0"/>
              </a:spcAft>
              <a:defRPr/>
            </a:pPr>
            <a:br>
              <a:rPr lang="en-US" sz="4000" b="1" dirty="0">
                <a:solidFill>
                  <a:schemeClr val="tx1"/>
                </a:solidFill>
              </a:rPr>
            </a:br>
            <a:r>
              <a:rPr lang="en-US" sz="4000" b="1" dirty="0">
                <a:solidFill>
                  <a:srgbClr val="EEDD60"/>
                </a:solidFill>
                <a:latin typeface="Calibri" panose="020F0502020204030204" pitchFamily="34" charset="0"/>
                <a:cs typeface="Calibri" panose="020F0502020204030204" pitchFamily="34" charset="0"/>
              </a:rPr>
              <a:t>Becoming a CEP-IT </a:t>
            </a:r>
            <a:br>
              <a:rPr lang="en-US" sz="4000" b="1" dirty="0">
                <a:solidFill>
                  <a:srgbClr val="EEDD60"/>
                </a:solidFill>
                <a:latin typeface="Arial" panose="020B0604020202020204" pitchFamily="34" charset="0"/>
                <a:cs typeface="Arial" panose="020B0604020202020204" pitchFamily="34" charset="0"/>
              </a:rPr>
            </a:br>
            <a:br>
              <a:rPr lang="en-US" sz="4000" dirty="0"/>
            </a:br>
            <a:endParaRPr lang="en-US" sz="4000" b="1" dirty="0">
              <a:solidFill>
                <a:schemeClr val="tx1"/>
              </a:solidFill>
            </a:endParaRPr>
          </a:p>
        </p:txBody>
      </p:sp>
      <p:sp>
        <p:nvSpPr>
          <p:cNvPr id="10243" name="Rectangle 3"/>
          <p:cNvSpPr>
            <a:spLocks noGrp="1" noRot="1" noChangeArrowheads="1"/>
          </p:cNvSpPr>
          <p:nvPr>
            <p:ph sz="quarter" idx="1"/>
          </p:nvPr>
        </p:nvSpPr>
        <p:spPr>
          <a:xfrm>
            <a:off x="457200" y="2240915"/>
            <a:ext cx="8229600" cy="4480560"/>
          </a:xfrm>
        </p:spPr>
        <p:txBody>
          <a:bodyPr/>
          <a:lstStyle/>
          <a:p>
            <a:pPr lvl="1"/>
            <a:r>
              <a:rPr lang="en-US" sz="2800" dirty="0">
                <a:solidFill>
                  <a:schemeClr val="bg1"/>
                </a:solidFill>
                <a:latin typeface="Calibri" panose="020F0502020204030204" pitchFamily="34" charset="0"/>
                <a:cs typeface="Calibri" panose="020F0502020204030204" pitchFamily="34" charset="0"/>
              </a:rPr>
              <a:t>Prepares applicants pursuing advancement in the environmental profession</a:t>
            </a:r>
          </a:p>
          <a:p>
            <a:pPr lvl="1"/>
            <a:r>
              <a:rPr lang="en-US" sz="2800" dirty="0">
                <a:solidFill>
                  <a:schemeClr val="bg1"/>
                </a:solidFill>
                <a:latin typeface="Calibri" panose="020F0502020204030204" pitchFamily="34" charset="0"/>
                <a:cs typeface="Calibri" panose="020F0502020204030204" pitchFamily="34" charset="0"/>
              </a:rPr>
              <a:t>Typically conferred to early- to mid-level professionals</a:t>
            </a:r>
          </a:p>
          <a:p>
            <a:pPr lvl="1"/>
            <a:r>
              <a:rPr lang="en-US" sz="2800" dirty="0">
                <a:solidFill>
                  <a:schemeClr val="bg1"/>
                </a:solidFill>
                <a:latin typeface="Calibri" panose="020F0502020204030204" pitchFamily="34" charset="0"/>
                <a:cs typeface="Calibri" panose="020F0502020204030204" pitchFamily="34" charset="0"/>
              </a:rPr>
              <a:t>Often conferred to future CEPs as they accrue years in positions of responsible charge or supervision </a:t>
            </a:r>
          </a:p>
          <a:p>
            <a:pPr lvl="1"/>
            <a:r>
              <a:rPr lang="en-US" sz="2800" dirty="0">
                <a:solidFill>
                  <a:schemeClr val="bg1"/>
                </a:solidFill>
                <a:latin typeface="Calibri" panose="020F0502020204030204" pitchFamily="34" charset="0"/>
                <a:cs typeface="Calibri" panose="020F0502020204030204" pitchFamily="34" charset="0"/>
              </a:rPr>
              <a:t>ABCEP-assigned mentor</a:t>
            </a:r>
          </a:p>
          <a:p>
            <a:pPr lvl="1"/>
            <a:r>
              <a:rPr lang="en-US" sz="2800" dirty="0">
                <a:solidFill>
                  <a:schemeClr val="bg1"/>
                </a:solidFill>
                <a:latin typeface="Calibri" panose="020F0502020204030204" pitchFamily="34" charset="0"/>
                <a:cs typeface="Calibri" panose="020F0502020204030204" pitchFamily="34" charset="0"/>
              </a:rPr>
              <a:t>Reduced requirements from CEP-IT to CEP</a:t>
            </a: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eaLnBrk="1" hangingPunct="1">
              <a:lnSpc>
                <a:spcPct val="90000"/>
              </a:lnSpc>
              <a:buFont typeface="Wingdings" pitchFamily="2" charset="2"/>
              <a:buNone/>
            </a:pPr>
            <a:endParaRPr lang="en-US" sz="2800" dirty="0"/>
          </a:p>
        </p:txBody>
      </p:sp>
      <p:sp>
        <p:nvSpPr>
          <p:cNvPr id="10244" name="Slide Number Placeholder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C5D4FF7B-0ABE-42E0-AD78-2300735F2483}" type="slidenum">
              <a:rPr lang="en-US" smtClean="0"/>
              <a:pPr/>
              <a:t>12</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10400" y="304800"/>
            <a:ext cx="1752600" cy="1752600"/>
          </a:xfrm>
          <a:prstGeom prst="rect">
            <a:avLst/>
          </a:prstGeom>
        </p:spPr>
      </p:pic>
    </p:spTree>
    <p:extLst>
      <p:ext uri="{BB962C8B-B14F-4D97-AF65-F5344CB8AC3E}">
        <p14:creationId xmlns:p14="http://schemas.microsoft.com/office/powerpoint/2010/main" val="830529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7C9CA4"/>
        </a:solidFill>
        <a:effectLst/>
      </p:bgPr>
    </p:bg>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a:xfrm>
            <a:off x="595985" y="685800"/>
            <a:ext cx="6248400" cy="990600"/>
          </a:xfrm>
        </p:spPr>
        <p:txBody>
          <a:bodyPr>
            <a:normAutofit fontScale="90000"/>
          </a:bodyPr>
          <a:lstStyle/>
          <a:p>
            <a:pPr eaLnBrk="1" fontAlgn="auto" hangingPunct="1">
              <a:spcAft>
                <a:spcPts val="0"/>
              </a:spcAft>
              <a:defRPr/>
            </a:pPr>
            <a:br>
              <a:rPr lang="en-US" sz="4000" b="1" dirty="0">
                <a:solidFill>
                  <a:schemeClr val="tx1"/>
                </a:solidFill>
              </a:rPr>
            </a:br>
            <a:r>
              <a:rPr lang="en-US" sz="4000" b="1" dirty="0">
                <a:solidFill>
                  <a:srgbClr val="EEDD60"/>
                </a:solidFill>
                <a:latin typeface="Calibri" panose="020F0502020204030204" pitchFamily="34" charset="0"/>
                <a:cs typeface="Calibri" panose="020F0502020204030204" pitchFamily="34" charset="0"/>
              </a:rPr>
              <a:t>Becoming a CEP</a:t>
            </a:r>
            <a:br>
              <a:rPr lang="en-US" sz="4000" b="1" dirty="0">
                <a:solidFill>
                  <a:srgbClr val="EEDD60"/>
                </a:solidFill>
                <a:latin typeface="Calibri" panose="020F0502020204030204" pitchFamily="34" charset="0"/>
                <a:cs typeface="Calibri" panose="020F0502020204030204" pitchFamily="34" charset="0"/>
              </a:rPr>
            </a:br>
            <a:r>
              <a:rPr lang="en-US" sz="4000" b="1" dirty="0">
                <a:solidFill>
                  <a:srgbClr val="EEDD60"/>
                </a:solidFill>
                <a:latin typeface="Calibri" panose="020F0502020204030204" pitchFamily="34" charset="0"/>
                <a:cs typeface="Calibri" panose="020F0502020204030204" pitchFamily="34" charset="0"/>
              </a:rPr>
              <a:t>     by Essay </a:t>
            </a:r>
            <a:br>
              <a:rPr lang="en-US" sz="4000" b="1" dirty="0">
                <a:solidFill>
                  <a:srgbClr val="EEDD60"/>
                </a:solidFill>
                <a:latin typeface="Arial" panose="020B0604020202020204" pitchFamily="34" charset="0"/>
                <a:cs typeface="Arial" panose="020B0604020202020204" pitchFamily="34" charset="0"/>
              </a:rPr>
            </a:br>
            <a:br>
              <a:rPr lang="en-US" sz="4000" dirty="0"/>
            </a:br>
            <a:endParaRPr lang="en-US" sz="4000" b="1" dirty="0">
              <a:solidFill>
                <a:schemeClr val="tx1"/>
              </a:solidFill>
            </a:endParaRPr>
          </a:p>
        </p:txBody>
      </p:sp>
      <p:sp>
        <p:nvSpPr>
          <p:cNvPr id="10243" name="Rectangle 3"/>
          <p:cNvSpPr>
            <a:spLocks noGrp="1" noRot="1" noChangeArrowheads="1"/>
          </p:cNvSpPr>
          <p:nvPr>
            <p:ph sz="quarter" idx="1"/>
          </p:nvPr>
        </p:nvSpPr>
        <p:spPr>
          <a:xfrm>
            <a:off x="457200" y="2240915"/>
            <a:ext cx="8229600" cy="4480560"/>
          </a:xfrm>
        </p:spPr>
        <p:txBody>
          <a:bodyPr/>
          <a:lstStyle/>
          <a:p>
            <a:pPr lvl="1"/>
            <a:r>
              <a:rPr lang="en-US" sz="2800" dirty="0">
                <a:solidFill>
                  <a:schemeClr val="bg1"/>
                </a:solidFill>
                <a:latin typeface="Calibri" panose="020F0502020204030204" pitchFamily="34" charset="0"/>
                <a:cs typeface="Calibri" panose="020F0502020204030204" pitchFamily="34" charset="0"/>
              </a:rPr>
              <a:t>Certification is offered in six functional areas representing expanse of the environmental field. </a:t>
            </a:r>
          </a:p>
          <a:p>
            <a:pPr lvl="1"/>
            <a:r>
              <a:rPr lang="en-US" sz="2800" dirty="0">
                <a:solidFill>
                  <a:schemeClr val="bg1"/>
                </a:solidFill>
                <a:latin typeface="Calibri" panose="020F0502020204030204" pitchFamily="34" charset="0"/>
                <a:cs typeface="Calibri" panose="020F0502020204030204" pitchFamily="34" charset="0"/>
              </a:rPr>
              <a:t>Awarded to mid- and senior-level professionals following review of application, background, experience, letters of reference, essays, and interview.</a:t>
            </a:r>
          </a:p>
          <a:p>
            <a:pPr lvl="1"/>
            <a:r>
              <a:rPr lang="en-US" sz="2800" dirty="0">
                <a:solidFill>
                  <a:schemeClr val="bg1"/>
                </a:solidFill>
                <a:latin typeface="Calibri" panose="020F0502020204030204" pitchFamily="34" charset="0"/>
                <a:cs typeface="Calibri" panose="020F0502020204030204" pitchFamily="34" charset="0"/>
              </a:rPr>
              <a:t>Mentors are available to support CEP candidates throughout process</a:t>
            </a: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eaLnBrk="1" hangingPunct="1">
              <a:lnSpc>
                <a:spcPct val="90000"/>
              </a:lnSpc>
              <a:buFont typeface="Wingdings" pitchFamily="2" charset="2"/>
              <a:buNone/>
            </a:pPr>
            <a:endParaRPr lang="en-US" sz="2800" dirty="0"/>
          </a:p>
        </p:txBody>
      </p:sp>
      <p:sp>
        <p:nvSpPr>
          <p:cNvPr id="10244" name="Slide Number Placeholder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C5D4FF7B-0ABE-42E0-AD78-2300735F2483}" type="slidenum">
              <a:rPr lang="en-US" smtClean="0"/>
              <a:pPr/>
              <a:t>13</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10400" y="304800"/>
            <a:ext cx="1752600" cy="1752600"/>
          </a:xfrm>
          <a:prstGeom prst="rect">
            <a:avLst/>
          </a:prstGeom>
        </p:spPr>
      </p:pic>
    </p:spTree>
    <p:extLst>
      <p:ext uri="{BB962C8B-B14F-4D97-AF65-F5344CB8AC3E}">
        <p14:creationId xmlns:p14="http://schemas.microsoft.com/office/powerpoint/2010/main" val="2436105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7C9CA4"/>
        </a:solidFill>
        <a:effectLst/>
      </p:bgPr>
    </p:bg>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a:xfrm>
            <a:off x="457200" y="627399"/>
            <a:ext cx="6248400" cy="990600"/>
          </a:xfrm>
        </p:spPr>
        <p:txBody>
          <a:bodyPr>
            <a:normAutofit fontScale="90000"/>
          </a:bodyPr>
          <a:lstStyle/>
          <a:p>
            <a:pPr eaLnBrk="1" fontAlgn="auto" hangingPunct="1">
              <a:spcAft>
                <a:spcPts val="0"/>
              </a:spcAft>
              <a:defRPr/>
            </a:pPr>
            <a:br>
              <a:rPr lang="en-US" sz="4000" b="1" dirty="0">
                <a:solidFill>
                  <a:schemeClr val="tx1"/>
                </a:solidFill>
              </a:rPr>
            </a:br>
            <a:r>
              <a:rPr lang="en-US" sz="4000" b="1" dirty="0">
                <a:solidFill>
                  <a:srgbClr val="EEDD60"/>
                </a:solidFill>
                <a:latin typeface="Calibri" panose="020F0502020204030204" pitchFamily="34" charset="0"/>
                <a:cs typeface="Calibri" panose="020F0502020204030204" pitchFamily="34" charset="0"/>
              </a:rPr>
              <a:t>Becoming a CEP </a:t>
            </a:r>
            <a:br>
              <a:rPr lang="en-US" sz="4000" b="1" dirty="0">
                <a:solidFill>
                  <a:srgbClr val="EEDD60"/>
                </a:solidFill>
                <a:latin typeface="Calibri" panose="020F0502020204030204" pitchFamily="34" charset="0"/>
                <a:cs typeface="Calibri" panose="020F0502020204030204" pitchFamily="34" charset="0"/>
              </a:rPr>
            </a:br>
            <a:r>
              <a:rPr lang="en-US" sz="4000" b="1" dirty="0">
                <a:solidFill>
                  <a:srgbClr val="EEDD60"/>
                </a:solidFill>
                <a:latin typeface="Calibri" panose="020F0502020204030204" pitchFamily="34" charset="0"/>
                <a:cs typeface="Calibri" panose="020F0502020204030204" pitchFamily="34" charset="0"/>
              </a:rPr>
              <a:t>     by Eminence</a:t>
            </a:r>
            <a:br>
              <a:rPr lang="en-US" sz="4000" b="1" dirty="0">
                <a:solidFill>
                  <a:srgbClr val="EEDD60"/>
                </a:solidFill>
                <a:latin typeface="Arial" panose="020B0604020202020204" pitchFamily="34" charset="0"/>
                <a:cs typeface="Arial" panose="020B0604020202020204" pitchFamily="34" charset="0"/>
              </a:rPr>
            </a:br>
            <a:br>
              <a:rPr lang="en-US" sz="4000" dirty="0"/>
            </a:br>
            <a:endParaRPr lang="en-US" sz="4000" b="1" dirty="0">
              <a:solidFill>
                <a:schemeClr val="tx1"/>
              </a:solidFill>
            </a:endParaRPr>
          </a:p>
        </p:txBody>
      </p:sp>
      <p:sp>
        <p:nvSpPr>
          <p:cNvPr id="10243" name="Rectangle 3"/>
          <p:cNvSpPr>
            <a:spLocks noGrp="1" noRot="1" noChangeArrowheads="1"/>
          </p:cNvSpPr>
          <p:nvPr>
            <p:ph sz="quarter" idx="1"/>
          </p:nvPr>
        </p:nvSpPr>
        <p:spPr>
          <a:xfrm>
            <a:off x="457200" y="2240915"/>
            <a:ext cx="8229600" cy="4480560"/>
          </a:xfrm>
        </p:spPr>
        <p:txBody>
          <a:bodyPr/>
          <a:lstStyle/>
          <a:p>
            <a:r>
              <a:rPr lang="en-US" sz="2800" dirty="0">
                <a:solidFill>
                  <a:schemeClr val="bg1"/>
                </a:solidFill>
                <a:latin typeface="Calibri" panose="020F0502020204030204" pitchFamily="34" charset="0"/>
                <a:cs typeface="Calibri" panose="020F0502020204030204" pitchFamily="34" charset="0"/>
              </a:rPr>
              <a:t>CEP by Eminence</a:t>
            </a:r>
          </a:p>
          <a:p>
            <a:pPr lvl="1"/>
            <a:r>
              <a:rPr lang="en-US" sz="2000" dirty="0">
                <a:solidFill>
                  <a:schemeClr val="bg1"/>
                </a:solidFill>
                <a:latin typeface="Calibri" panose="020F0502020204030204" pitchFamily="34" charset="0"/>
                <a:cs typeface="Calibri" panose="020F0502020204030204" pitchFamily="34" charset="0"/>
              </a:rPr>
              <a:t>Possession of a Bachelor’s or advanced degree. </a:t>
            </a:r>
          </a:p>
          <a:p>
            <a:pPr lvl="1"/>
            <a:r>
              <a:rPr lang="en-US" sz="2000" dirty="0">
                <a:solidFill>
                  <a:schemeClr val="bg1"/>
                </a:solidFill>
                <a:latin typeface="Calibri" panose="020F0502020204030204" pitchFamily="34" charset="0"/>
                <a:cs typeface="Calibri" panose="020F0502020204030204" pitchFamily="34" charset="0"/>
              </a:rPr>
              <a:t>At least 20 years of experience as an environmental professional.</a:t>
            </a:r>
          </a:p>
          <a:p>
            <a:pPr lvl="1"/>
            <a:r>
              <a:rPr lang="en-US" sz="2000" dirty="0">
                <a:solidFill>
                  <a:schemeClr val="bg1"/>
                </a:solidFill>
                <a:latin typeface="Calibri" panose="020F0502020204030204" pitchFamily="34" charset="0"/>
                <a:cs typeface="Calibri" panose="020F0502020204030204" pitchFamily="34" charset="0"/>
              </a:rPr>
              <a:t>At least 15 years of responsible charge and/or responsible supervision.</a:t>
            </a:r>
          </a:p>
          <a:p>
            <a:pPr lvl="1"/>
            <a:r>
              <a:rPr lang="en-US" sz="2000" dirty="0">
                <a:solidFill>
                  <a:schemeClr val="bg1"/>
                </a:solidFill>
                <a:latin typeface="Calibri" panose="020F0502020204030204" pitchFamily="34" charset="0"/>
                <a:cs typeface="Calibri" panose="020F0502020204030204" pitchFamily="34" charset="0"/>
              </a:rPr>
              <a:t>Achievement of a leadership position within their organization.</a:t>
            </a:r>
          </a:p>
          <a:p>
            <a:pPr lvl="1"/>
            <a:r>
              <a:rPr lang="en-US" sz="2000" dirty="0">
                <a:solidFill>
                  <a:schemeClr val="bg1"/>
                </a:solidFill>
                <a:latin typeface="Calibri" panose="020F0502020204030204" pitchFamily="34" charset="0"/>
                <a:cs typeface="Calibri" panose="020F0502020204030204" pitchFamily="34" charset="0"/>
              </a:rPr>
              <a:t>Must demonstrate a record of service to the profession</a:t>
            </a:r>
          </a:p>
          <a:p>
            <a:pPr marL="274638" lvl="1" indent="0">
              <a:buNone/>
            </a:pPr>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eaLnBrk="1" hangingPunct="1">
              <a:lnSpc>
                <a:spcPct val="90000"/>
              </a:lnSpc>
              <a:buFont typeface="Wingdings" pitchFamily="2" charset="2"/>
              <a:buNone/>
            </a:pPr>
            <a:endParaRPr lang="en-US" sz="2800" dirty="0"/>
          </a:p>
        </p:txBody>
      </p:sp>
      <p:sp>
        <p:nvSpPr>
          <p:cNvPr id="10244" name="Slide Number Placeholder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C5D4FF7B-0ABE-42E0-AD78-2300735F2483}" type="slidenum">
              <a:rPr lang="en-US" smtClean="0"/>
              <a:pPr/>
              <a:t>14</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10400" y="304800"/>
            <a:ext cx="1752600" cy="1752600"/>
          </a:xfrm>
          <a:prstGeom prst="rect">
            <a:avLst/>
          </a:prstGeom>
        </p:spPr>
      </p:pic>
    </p:spTree>
    <p:extLst>
      <p:ext uri="{BB962C8B-B14F-4D97-AF65-F5344CB8AC3E}">
        <p14:creationId xmlns:p14="http://schemas.microsoft.com/office/powerpoint/2010/main" val="953475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7C9CA4"/>
        </a:solidFill>
        <a:effectLst/>
      </p:bgPr>
    </p:bg>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normAutofit fontScale="90000"/>
          </a:bodyPr>
          <a:lstStyle/>
          <a:p>
            <a:pPr eaLnBrk="1" fontAlgn="auto" hangingPunct="1">
              <a:spcAft>
                <a:spcPts val="0"/>
              </a:spcAft>
              <a:defRPr/>
            </a:pPr>
            <a:br>
              <a:rPr lang="en-US" sz="4000" b="1" dirty="0">
                <a:solidFill>
                  <a:schemeClr val="tx1"/>
                </a:solidFill>
              </a:rPr>
            </a:br>
            <a:r>
              <a:rPr lang="en-US" sz="4000" b="1" dirty="0">
                <a:solidFill>
                  <a:srgbClr val="EEDD60"/>
                </a:solidFill>
                <a:latin typeface="Calibri" panose="020F0502020204030204" pitchFamily="34" charset="0"/>
                <a:cs typeface="Calibri" panose="020F0502020204030204" pitchFamily="34" charset="0"/>
              </a:rPr>
              <a:t>Credentialing Options </a:t>
            </a:r>
            <a:br>
              <a:rPr lang="en-US" sz="4000" b="1" dirty="0">
                <a:solidFill>
                  <a:srgbClr val="EEDD60"/>
                </a:solidFill>
                <a:latin typeface="Arial" panose="020B0604020202020204" pitchFamily="34" charset="0"/>
                <a:cs typeface="Arial" panose="020B0604020202020204" pitchFamily="34" charset="0"/>
              </a:rPr>
            </a:br>
            <a:br>
              <a:rPr lang="en-US" sz="4000" dirty="0"/>
            </a:br>
            <a:endParaRPr lang="en-US" sz="4000" b="1" dirty="0">
              <a:solidFill>
                <a:schemeClr val="tx1"/>
              </a:solidFill>
            </a:endParaRPr>
          </a:p>
        </p:txBody>
      </p:sp>
      <p:sp>
        <p:nvSpPr>
          <p:cNvPr id="10244" name="Slide Number Placeholder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C5D4FF7B-0ABE-42E0-AD78-2300735F2483}" type="slidenum">
              <a:rPr lang="en-US" smtClean="0"/>
              <a:pPr/>
              <a:t>15</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10400" y="304800"/>
            <a:ext cx="1752600" cy="1752600"/>
          </a:xfrm>
          <a:prstGeom prst="rect">
            <a:avLst/>
          </a:prstGeom>
        </p:spPr>
      </p:pic>
      <p:sp>
        <p:nvSpPr>
          <p:cNvPr id="9" name="Rectangle 3">
            <a:extLst>
              <a:ext uri="{FF2B5EF4-FFF2-40B4-BE49-F238E27FC236}">
                <a16:creationId xmlns:a16="http://schemas.microsoft.com/office/drawing/2014/main" id="{2EAA20E9-D3B4-45A2-81A6-F5C3AAB619F2}"/>
              </a:ext>
            </a:extLst>
          </p:cNvPr>
          <p:cNvSpPr txBox="1">
            <a:spLocks noRot="1" noChangeArrowheads="1"/>
          </p:cNvSpPr>
          <p:nvPr/>
        </p:nvSpPr>
        <p:spPr bwMode="auto">
          <a:xfrm>
            <a:off x="1046669" y="5942113"/>
            <a:ext cx="60198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9BB39B"/>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0" indent="0" algn="ctr">
              <a:buNone/>
            </a:pPr>
            <a:r>
              <a:rPr lang="en-US" sz="1400" dirty="0">
                <a:solidFill>
                  <a:schemeClr val="bg1"/>
                </a:solidFill>
                <a:latin typeface="Calibri" panose="020F0502020204030204" pitchFamily="34" charset="0"/>
                <a:cs typeface="Calibri" panose="020F0502020204030204" pitchFamily="34" charset="0"/>
              </a:rPr>
              <a:t>*Masters Degree = 1 Year Experience Substitution </a:t>
            </a:r>
            <a:br>
              <a:rPr lang="en-US" sz="1400" dirty="0">
                <a:solidFill>
                  <a:schemeClr val="bg1"/>
                </a:solidFill>
                <a:latin typeface="Calibri" panose="020F0502020204030204" pitchFamily="34" charset="0"/>
                <a:cs typeface="Calibri" panose="020F0502020204030204" pitchFamily="34" charset="0"/>
              </a:rPr>
            </a:br>
            <a:r>
              <a:rPr lang="en-US" sz="1400" dirty="0">
                <a:solidFill>
                  <a:schemeClr val="bg1"/>
                </a:solidFill>
                <a:latin typeface="Calibri" panose="020F0502020204030204" pitchFamily="34" charset="0"/>
                <a:cs typeface="Calibri" panose="020F0502020204030204" pitchFamily="34" charset="0"/>
              </a:rPr>
              <a:t>PhD = 2 Years’ Experience Substitution </a:t>
            </a:r>
          </a:p>
        </p:txBody>
      </p:sp>
      <p:graphicFrame>
        <p:nvGraphicFramePr>
          <p:cNvPr id="10" name="Content Placeholder 3">
            <a:extLst>
              <a:ext uri="{FF2B5EF4-FFF2-40B4-BE49-F238E27FC236}">
                <a16:creationId xmlns:a16="http://schemas.microsoft.com/office/drawing/2014/main" id="{19E0853C-DA21-4620-ADF5-662848C6526C}"/>
              </a:ext>
            </a:extLst>
          </p:cNvPr>
          <p:cNvGraphicFramePr>
            <a:graphicFrameLocks noGrp="1"/>
          </p:cNvGraphicFramePr>
          <p:nvPr>
            <p:ph sz="quarter" idx="1"/>
            <p:extLst>
              <p:ext uri="{D42A27DB-BD31-4B8C-83A1-F6EECF244321}">
                <p14:modId xmlns:p14="http://schemas.microsoft.com/office/powerpoint/2010/main" val="3683912976"/>
              </p:ext>
            </p:extLst>
          </p:nvPr>
        </p:nvGraphicFramePr>
        <p:xfrm>
          <a:off x="1447800" y="1748033"/>
          <a:ext cx="5410200" cy="3817646"/>
        </p:xfrm>
        <a:graphic>
          <a:graphicData uri="http://schemas.openxmlformats.org/drawingml/2006/table">
            <a:tbl>
              <a:tblPr firstRow="1" bandRow="1">
                <a:tableStyleId>{5C22544A-7EE6-4342-B048-85BDC9FD1C3A}</a:tableStyleId>
              </a:tblPr>
              <a:tblGrid>
                <a:gridCol w="2362200">
                  <a:extLst>
                    <a:ext uri="{9D8B030D-6E8A-4147-A177-3AD203B41FA5}">
                      <a16:colId xmlns:a16="http://schemas.microsoft.com/office/drawing/2014/main" val="4286711214"/>
                    </a:ext>
                  </a:extLst>
                </a:gridCol>
                <a:gridCol w="990600">
                  <a:extLst>
                    <a:ext uri="{9D8B030D-6E8A-4147-A177-3AD203B41FA5}">
                      <a16:colId xmlns:a16="http://schemas.microsoft.com/office/drawing/2014/main" val="3323164005"/>
                    </a:ext>
                  </a:extLst>
                </a:gridCol>
                <a:gridCol w="990600">
                  <a:extLst>
                    <a:ext uri="{9D8B030D-6E8A-4147-A177-3AD203B41FA5}">
                      <a16:colId xmlns:a16="http://schemas.microsoft.com/office/drawing/2014/main" val="3541218695"/>
                    </a:ext>
                  </a:extLst>
                </a:gridCol>
                <a:gridCol w="1066800">
                  <a:extLst>
                    <a:ext uri="{9D8B030D-6E8A-4147-A177-3AD203B41FA5}">
                      <a16:colId xmlns:a16="http://schemas.microsoft.com/office/drawing/2014/main" val="3403315179"/>
                    </a:ext>
                  </a:extLst>
                </a:gridCol>
              </a:tblGrid>
              <a:tr h="384922">
                <a:tc>
                  <a:txBody>
                    <a:bodyPr/>
                    <a:lstStyle/>
                    <a:p>
                      <a:pPr marL="0" marR="0">
                        <a:lnSpc>
                          <a:spcPct val="107000"/>
                        </a:lnSpc>
                        <a:spcBef>
                          <a:spcPts val="0"/>
                        </a:spcBef>
                        <a:spcAft>
                          <a:spcPts val="800"/>
                        </a:spcAft>
                      </a:pPr>
                      <a:r>
                        <a:rPr lang="en-US" sz="1400" dirty="0">
                          <a:effectLst/>
                        </a:rPr>
                        <a:t>Requirement: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gn="ctr">
                        <a:lnSpc>
                          <a:spcPct val="107000"/>
                        </a:lnSpc>
                        <a:spcBef>
                          <a:spcPts val="0"/>
                        </a:spcBef>
                        <a:spcAft>
                          <a:spcPts val="800"/>
                        </a:spcAft>
                      </a:pPr>
                      <a:r>
                        <a:rPr lang="en-US" sz="1400" dirty="0">
                          <a:effectLst/>
                        </a:rPr>
                        <a:t>CEP-IT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gn="ctr">
                        <a:lnSpc>
                          <a:spcPct val="107000"/>
                        </a:lnSpc>
                        <a:spcBef>
                          <a:spcPts val="0"/>
                        </a:spcBef>
                        <a:spcAft>
                          <a:spcPts val="800"/>
                        </a:spcAft>
                      </a:pPr>
                      <a:r>
                        <a:rPr lang="en-US" sz="1400" dirty="0">
                          <a:effectLst/>
                        </a:rPr>
                        <a:t>CEP</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gn="ctr">
                        <a:lnSpc>
                          <a:spcPct val="107000"/>
                        </a:lnSpc>
                        <a:spcBef>
                          <a:spcPts val="0"/>
                        </a:spcBef>
                        <a:spcAft>
                          <a:spcPts val="800"/>
                        </a:spcAft>
                      </a:pPr>
                      <a:r>
                        <a:rPr lang="en-US" sz="1400" dirty="0">
                          <a:effectLst/>
                        </a:rPr>
                        <a:t>CEP by Eminence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extLst>
                  <a:ext uri="{0D108BD9-81ED-4DB2-BD59-A6C34878D82A}">
                    <a16:rowId xmlns:a16="http://schemas.microsoft.com/office/drawing/2014/main" val="2299060118"/>
                  </a:ext>
                </a:extLst>
              </a:tr>
              <a:tr h="384922">
                <a:tc>
                  <a:txBody>
                    <a:bodyPr/>
                    <a:lstStyle/>
                    <a:p>
                      <a:pPr marL="0" marR="0">
                        <a:lnSpc>
                          <a:spcPct val="107000"/>
                        </a:lnSpc>
                        <a:spcBef>
                          <a:spcPts val="0"/>
                        </a:spcBef>
                        <a:spcAft>
                          <a:spcPts val="800"/>
                        </a:spcAft>
                      </a:pPr>
                      <a:r>
                        <a:rPr lang="en-US" sz="1400" dirty="0">
                          <a:effectLst/>
                        </a:rPr>
                        <a:t>Application Fee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dirty="0">
                          <a:effectLst/>
                        </a:rPr>
                        <a:t>$75.00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dirty="0">
                          <a:effectLst/>
                        </a:rPr>
                        <a:t>$250.00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dirty="0">
                          <a:solidFill>
                            <a:schemeClr val="tx1"/>
                          </a:solidFill>
                          <a:effectLst/>
                        </a:rPr>
                        <a:t>$250.00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extLst>
                  <a:ext uri="{0D108BD9-81ED-4DB2-BD59-A6C34878D82A}">
                    <a16:rowId xmlns:a16="http://schemas.microsoft.com/office/drawing/2014/main" val="2927330000"/>
                  </a:ext>
                </a:extLst>
              </a:tr>
              <a:tr h="384922">
                <a:tc>
                  <a:txBody>
                    <a:bodyPr/>
                    <a:lstStyle/>
                    <a:p>
                      <a:pPr marL="0" marR="0">
                        <a:lnSpc>
                          <a:spcPct val="107000"/>
                        </a:lnSpc>
                        <a:spcBef>
                          <a:spcPts val="0"/>
                        </a:spcBef>
                        <a:spcAft>
                          <a:spcPts val="800"/>
                        </a:spcAft>
                      </a:pPr>
                      <a:r>
                        <a:rPr lang="en-US" sz="1400" dirty="0">
                          <a:effectLst/>
                        </a:rPr>
                        <a:t>Certification Fee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dirty="0">
                          <a:effectLst/>
                        </a:rPr>
                        <a:t>$75.00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dirty="0">
                          <a:effectLst/>
                        </a:rPr>
                        <a:t>$250.00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dirty="0">
                          <a:solidFill>
                            <a:schemeClr val="tx1"/>
                          </a:solidFill>
                          <a:effectLst/>
                        </a:rPr>
                        <a:t>$250.00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extLst>
                  <a:ext uri="{0D108BD9-81ED-4DB2-BD59-A6C34878D82A}">
                    <a16:rowId xmlns:a16="http://schemas.microsoft.com/office/drawing/2014/main" val="4210101498"/>
                  </a:ext>
                </a:extLst>
              </a:tr>
              <a:tr h="406232">
                <a:tc>
                  <a:txBody>
                    <a:bodyPr/>
                    <a:lstStyle/>
                    <a:p>
                      <a:pPr marL="0" marR="0">
                        <a:lnSpc>
                          <a:spcPct val="107000"/>
                        </a:lnSpc>
                        <a:spcBef>
                          <a:spcPts val="0"/>
                        </a:spcBef>
                        <a:spcAft>
                          <a:spcPts val="800"/>
                        </a:spcAft>
                      </a:pPr>
                      <a:r>
                        <a:rPr lang="en-US" sz="1400" dirty="0">
                          <a:effectLst/>
                        </a:rPr>
                        <a:t>Diploma / Transcripts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dirty="0">
                          <a:effectLst/>
                          <a:sym typeface="Wingdings" panose="05000000000000000000" pitchFamily="2" charset="2"/>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dirty="0">
                          <a:effectLst/>
                          <a:sym typeface="Wingdings" panose="05000000000000000000" pitchFamily="2" charset="2"/>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dirty="0">
                          <a:effectLst/>
                          <a:sym typeface="Wingdings" panose="05000000000000000000" pitchFamily="2" charset="2"/>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extLst>
                  <a:ext uri="{0D108BD9-81ED-4DB2-BD59-A6C34878D82A}">
                    <a16:rowId xmlns:a16="http://schemas.microsoft.com/office/drawing/2014/main" val="2148798400"/>
                  </a:ext>
                </a:extLst>
              </a:tr>
              <a:tr h="387585">
                <a:tc>
                  <a:txBody>
                    <a:bodyPr/>
                    <a:lstStyle/>
                    <a:p>
                      <a:pPr marL="0" marR="0">
                        <a:lnSpc>
                          <a:spcPct val="107000"/>
                        </a:lnSpc>
                        <a:spcBef>
                          <a:spcPts val="0"/>
                        </a:spcBef>
                        <a:spcAft>
                          <a:spcPts val="800"/>
                        </a:spcAft>
                      </a:pPr>
                      <a:r>
                        <a:rPr lang="en-US" sz="1400" dirty="0">
                          <a:effectLst/>
                        </a:rPr>
                        <a:t>Reference Letters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88174" marR="88174" marT="44087" marB="44087" anchor="ctr"/>
                </a:tc>
                <a:tc>
                  <a:txBody>
                    <a:bodyPr/>
                    <a:lstStyle/>
                    <a:p>
                      <a:pPr marL="0" marR="0">
                        <a:lnSpc>
                          <a:spcPct val="107000"/>
                        </a:lnSpc>
                        <a:spcBef>
                          <a:spcPts val="0"/>
                        </a:spcBef>
                        <a:spcAft>
                          <a:spcPts val="800"/>
                        </a:spcAft>
                      </a:pPr>
                      <a:r>
                        <a:rPr lang="en-US" sz="1400" dirty="0">
                          <a:effectLst/>
                        </a:rPr>
                        <a:t>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6</a:t>
                      </a:r>
                    </a:p>
                  </a:txBody>
                  <a:tcPr marL="88174" marR="88174" marT="44087" marB="44087" anchor="ctr"/>
                </a:tc>
                <a:extLst>
                  <a:ext uri="{0D108BD9-81ED-4DB2-BD59-A6C34878D82A}">
                    <a16:rowId xmlns:a16="http://schemas.microsoft.com/office/drawing/2014/main" val="3205278484"/>
                  </a:ext>
                </a:extLst>
              </a:tr>
              <a:tr h="384922">
                <a:tc>
                  <a:txBody>
                    <a:bodyPr/>
                    <a:lstStyle/>
                    <a:p>
                      <a:pPr marL="0" marR="0">
                        <a:lnSpc>
                          <a:spcPct val="107000"/>
                        </a:lnSpc>
                        <a:spcBef>
                          <a:spcPts val="0"/>
                        </a:spcBef>
                        <a:spcAft>
                          <a:spcPts val="800"/>
                        </a:spcAft>
                      </a:pPr>
                      <a:r>
                        <a:rPr lang="en-US" sz="1400" dirty="0">
                          <a:effectLst/>
                        </a:rPr>
                        <a:t>Essay Questions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a:effectLst/>
                        </a:rPr>
                        <a:t>No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88174" marR="88174" marT="44087" marB="44087" anchor="ctr"/>
                </a:tc>
                <a:extLst>
                  <a:ext uri="{0D108BD9-81ED-4DB2-BD59-A6C34878D82A}">
                    <a16:rowId xmlns:a16="http://schemas.microsoft.com/office/drawing/2014/main" val="3080541368"/>
                  </a:ext>
                </a:extLst>
              </a:tr>
              <a:tr h="416887">
                <a:tc>
                  <a:txBody>
                    <a:bodyPr/>
                    <a:lstStyle/>
                    <a:p>
                      <a:pPr marL="0" marR="0">
                        <a:lnSpc>
                          <a:spcPct val="107000"/>
                        </a:lnSpc>
                        <a:spcBef>
                          <a:spcPts val="0"/>
                        </a:spcBef>
                        <a:spcAft>
                          <a:spcPts val="800"/>
                        </a:spcAft>
                      </a:pPr>
                      <a:r>
                        <a:rPr lang="en-US" sz="1400" dirty="0">
                          <a:effectLst/>
                        </a:rPr>
                        <a:t>Mentor Assigned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a:effectLst/>
                          <a:sym typeface="Wingdings" panose="05000000000000000000" pitchFamily="2" charset="2"/>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a:effectLst/>
                        </a:rPr>
                        <a:t>Optional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dirty="0">
                          <a:effectLst/>
                        </a:rPr>
                        <a:t>No</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extLst>
                  <a:ext uri="{0D108BD9-81ED-4DB2-BD59-A6C34878D82A}">
                    <a16:rowId xmlns:a16="http://schemas.microsoft.com/office/drawing/2014/main" val="133871320"/>
                  </a:ext>
                </a:extLst>
              </a:tr>
              <a:tr h="384922">
                <a:tc>
                  <a:txBody>
                    <a:bodyPr/>
                    <a:lstStyle/>
                    <a:p>
                      <a:pPr marL="0" marR="0">
                        <a:lnSpc>
                          <a:spcPct val="107000"/>
                        </a:lnSpc>
                        <a:spcBef>
                          <a:spcPts val="0"/>
                        </a:spcBef>
                        <a:spcAft>
                          <a:spcPts val="800"/>
                        </a:spcAft>
                      </a:pPr>
                      <a:r>
                        <a:rPr lang="en-US" sz="1400" dirty="0">
                          <a:effectLst/>
                        </a:rPr>
                        <a:t>Years of Experience*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dirty="0">
                          <a:effectLst/>
                        </a:rPr>
                        <a:t>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dirty="0">
                          <a:effectLst/>
                        </a:rPr>
                        <a:t>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a:effectLst/>
                        </a:rPr>
                        <a:t>20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extLst>
                  <a:ext uri="{0D108BD9-81ED-4DB2-BD59-A6C34878D82A}">
                    <a16:rowId xmlns:a16="http://schemas.microsoft.com/office/drawing/2014/main" val="1992390604"/>
                  </a:ext>
                </a:extLst>
              </a:tr>
              <a:tr h="476636">
                <a:tc>
                  <a:txBody>
                    <a:bodyPr/>
                    <a:lstStyle/>
                    <a:p>
                      <a:pPr marL="0" marR="0">
                        <a:lnSpc>
                          <a:spcPct val="107000"/>
                        </a:lnSpc>
                        <a:spcBef>
                          <a:spcPts val="0"/>
                        </a:spcBef>
                        <a:spcAft>
                          <a:spcPts val="800"/>
                        </a:spcAft>
                      </a:pPr>
                      <a:r>
                        <a:rPr lang="en-US" sz="1400" dirty="0">
                          <a:effectLst/>
                        </a:rPr>
                        <a:t>Years in Responsible Charge or Supervision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a:effectLst/>
                        </a:rPr>
                        <a:t>N/A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dirty="0">
                          <a:effectLst/>
                        </a:rPr>
                        <a:t>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tc>
                  <a:txBody>
                    <a:bodyPr/>
                    <a:lstStyle/>
                    <a:p>
                      <a:pPr marL="0" marR="0">
                        <a:lnSpc>
                          <a:spcPct val="107000"/>
                        </a:lnSpc>
                        <a:spcBef>
                          <a:spcPts val="0"/>
                        </a:spcBef>
                        <a:spcAft>
                          <a:spcPts val="800"/>
                        </a:spcAft>
                      </a:pPr>
                      <a:r>
                        <a:rPr lang="en-US" sz="1400" dirty="0">
                          <a:effectLst/>
                        </a:rPr>
                        <a:t>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174" marR="88174" marT="44087" marB="44087" anchor="ctr"/>
                </a:tc>
                <a:extLst>
                  <a:ext uri="{0D108BD9-81ED-4DB2-BD59-A6C34878D82A}">
                    <a16:rowId xmlns:a16="http://schemas.microsoft.com/office/drawing/2014/main" val="1645078054"/>
                  </a:ext>
                </a:extLst>
              </a:tr>
            </a:tbl>
          </a:graphicData>
        </a:graphic>
      </p:graphicFrame>
    </p:spTree>
    <p:extLst>
      <p:ext uri="{BB962C8B-B14F-4D97-AF65-F5344CB8AC3E}">
        <p14:creationId xmlns:p14="http://schemas.microsoft.com/office/powerpoint/2010/main" val="1338130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7C9CA4"/>
        </a:solidFill>
        <a:effectLst/>
      </p:bgPr>
    </p:bg>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a:xfrm>
            <a:off x="429228" y="609243"/>
            <a:ext cx="6248400" cy="990600"/>
          </a:xfrm>
        </p:spPr>
        <p:txBody>
          <a:bodyPr>
            <a:normAutofit fontScale="90000"/>
          </a:bodyPr>
          <a:lstStyle/>
          <a:p>
            <a:pPr eaLnBrk="1" fontAlgn="auto" hangingPunct="1">
              <a:spcAft>
                <a:spcPts val="0"/>
              </a:spcAft>
              <a:defRPr/>
            </a:pPr>
            <a:br>
              <a:rPr lang="en-US" sz="4000" b="1" dirty="0">
                <a:solidFill>
                  <a:schemeClr val="tx1"/>
                </a:solidFill>
              </a:rPr>
            </a:br>
            <a:r>
              <a:rPr lang="en-US" sz="4000" b="1" dirty="0">
                <a:solidFill>
                  <a:srgbClr val="EEDD60"/>
                </a:solidFill>
                <a:latin typeface="Calibri" panose="020F0502020204030204" pitchFamily="34" charset="0"/>
                <a:cs typeface="Calibri" panose="020F0502020204030204" pitchFamily="34" charset="0"/>
              </a:rPr>
              <a:t>Application submittal and </a:t>
            </a:r>
            <a:br>
              <a:rPr lang="en-US" sz="4000" b="1" dirty="0">
                <a:solidFill>
                  <a:srgbClr val="EEDD60"/>
                </a:solidFill>
                <a:latin typeface="Calibri" panose="020F0502020204030204" pitchFamily="34" charset="0"/>
                <a:cs typeface="Calibri" panose="020F0502020204030204" pitchFamily="34" charset="0"/>
              </a:rPr>
            </a:br>
            <a:r>
              <a:rPr lang="en-US" sz="4000" b="1" dirty="0">
                <a:solidFill>
                  <a:srgbClr val="EEDD60"/>
                </a:solidFill>
                <a:latin typeface="Calibri" panose="020F0502020204030204" pitchFamily="34" charset="0"/>
                <a:cs typeface="Calibri" panose="020F0502020204030204" pitchFamily="34" charset="0"/>
              </a:rPr>
              <a:t>review process </a:t>
            </a:r>
            <a:br>
              <a:rPr lang="en-US" sz="4000" b="1" dirty="0">
                <a:solidFill>
                  <a:srgbClr val="EEDD60"/>
                </a:solidFill>
                <a:latin typeface="Arial" panose="020B0604020202020204" pitchFamily="34" charset="0"/>
                <a:cs typeface="Arial" panose="020B0604020202020204" pitchFamily="34" charset="0"/>
              </a:rPr>
            </a:br>
            <a:br>
              <a:rPr lang="en-US" sz="4000" dirty="0"/>
            </a:br>
            <a:endParaRPr lang="en-US" sz="4000" b="1" dirty="0">
              <a:solidFill>
                <a:schemeClr val="tx1"/>
              </a:solidFill>
            </a:endParaRPr>
          </a:p>
        </p:txBody>
      </p:sp>
      <p:sp>
        <p:nvSpPr>
          <p:cNvPr id="10243" name="Rectangle 3"/>
          <p:cNvSpPr>
            <a:spLocks noGrp="1" noRot="1" noChangeArrowheads="1"/>
          </p:cNvSpPr>
          <p:nvPr>
            <p:ph sz="quarter" idx="1"/>
          </p:nvPr>
        </p:nvSpPr>
        <p:spPr>
          <a:xfrm>
            <a:off x="457200" y="1752600"/>
            <a:ext cx="8229600" cy="4968875"/>
          </a:xfrm>
        </p:spPr>
        <p:txBody>
          <a:bodyPr/>
          <a:lstStyle/>
          <a:p>
            <a:pPr lvl="1"/>
            <a:r>
              <a:rPr lang="en-US" sz="2800" dirty="0">
                <a:solidFill>
                  <a:schemeClr val="bg1"/>
                </a:solidFill>
                <a:latin typeface="Calibri" panose="020F0502020204030204" pitchFamily="34" charset="0"/>
                <a:cs typeface="Calibri" panose="020F0502020204030204" pitchFamily="34" charset="0"/>
              </a:rPr>
              <a:t>Start an application online! </a:t>
            </a:r>
            <a:r>
              <a:rPr lang="en-US" sz="2800" dirty="0">
                <a:solidFill>
                  <a:srgbClr val="EEDD6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www.abcep.org </a:t>
            </a:r>
            <a:endParaRPr lang="en-US" sz="2800" dirty="0">
              <a:solidFill>
                <a:srgbClr val="EEDD60"/>
              </a:solidFill>
              <a:latin typeface="Calibri" panose="020F0502020204030204" pitchFamily="34" charset="0"/>
              <a:cs typeface="Calibri" panose="020F0502020204030204" pitchFamily="34" charset="0"/>
            </a:endParaRPr>
          </a:p>
          <a:p>
            <a:pPr lvl="1"/>
            <a:r>
              <a:rPr lang="en-US" sz="2800" dirty="0">
                <a:solidFill>
                  <a:schemeClr val="bg1"/>
                </a:solidFill>
                <a:latin typeface="Calibri" panose="020F0502020204030204" pitchFamily="34" charset="0"/>
                <a:cs typeface="Calibri" panose="020F0502020204030204" pitchFamily="34" charset="0"/>
              </a:rPr>
              <a:t>Submit supporting documents</a:t>
            </a:r>
          </a:p>
          <a:p>
            <a:pPr lvl="2"/>
            <a:r>
              <a:rPr lang="en-US" sz="2500" dirty="0">
                <a:solidFill>
                  <a:schemeClr val="bg1"/>
                </a:solidFill>
                <a:latin typeface="Calibri" panose="020F0502020204030204" pitchFamily="34" charset="0"/>
                <a:cs typeface="Calibri" panose="020F0502020204030204" pitchFamily="34" charset="0"/>
              </a:rPr>
              <a:t>Transcripts and Reference Letters are submitted by institution / author</a:t>
            </a:r>
          </a:p>
          <a:p>
            <a:pPr lvl="1"/>
            <a:r>
              <a:rPr lang="en-US" sz="2800" dirty="0">
                <a:solidFill>
                  <a:schemeClr val="bg1"/>
                </a:solidFill>
                <a:latin typeface="Calibri" panose="020F0502020204030204" pitchFamily="34" charset="0"/>
                <a:cs typeface="Calibri" panose="020F0502020204030204" pitchFamily="34" charset="0"/>
              </a:rPr>
              <a:t>For CEP-IT: Executive Administrator reviews</a:t>
            </a:r>
          </a:p>
          <a:p>
            <a:pPr lvl="1"/>
            <a:r>
              <a:rPr lang="en-US" sz="2800" dirty="0">
                <a:solidFill>
                  <a:schemeClr val="bg1"/>
                </a:solidFill>
                <a:latin typeface="Calibri" panose="020F0502020204030204" pitchFamily="34" charset="0"/>
                <a:cs typeface="Calibri" panose="020F0502020204030204" pitchFamily="34" charset="0"/>
              </a:rPr>
              <a:t>For CEP: Seven-member Peer-review panel is assigned, and you’ll be contacted for interview</a:t>
            </a:r>
          </a:p>
          <a:p>
            <a:pPr lvl="2"/>
            <a:r>
              <a:rPr lang="en-US" sz="2500" dirty="0">
                <a:solidFill>
                  <a:schemeClr val="bg1"/>
                </a:solidFill>
                <a:latin typeface="Calibri" panose="020F0502020204030204" pitchFamily="34" charset="0"/>
                <a:cs typeface="Calibri" panose="020F0502020204030204" pitchFamily="34" charset="0"/>
              </a:rPr>
              <a:t>Review panel makes decision! </a:t>
            </a:r>
          </a:p>
          <a:p>
            <a:pPr marL="274638" lvl="1" indent="0" algn="ctr">
              <a:buNone/>
            </a:pPr>
            <a:r>
              <a:rPr lang="en-US" sz="2800" b="1" dirty="0">
                <a:solidFill>
                  <a:schemeClr val="bg1"/>
                </a:solidFill>
                <a:latin typeface="Calibri" panose="020F0502020204030204" pitchFamily="34" charset="0"/>
                <a:cs typeface="Calibri" panose="020F0502020204030204" pitchFamily="34" charset="0"/>
              </a:rPr>
              <a:t>Annual maintenance hours and fees are required to remain in good-standing</a:t>
            </a: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eaLnBrk="1" hangingPunct="1">
              <a:lnSpc>
                <a:spcPct val="90000"/>
              </a:lnSpc>
              <a:buFont typeface="Wingdings" pitchFamily="2" charset="2"/>
              <a:buNone/>
            </a:pPr>
            <a:endParaRPr lang="en-US" sz="2800" dirty="0"/>
          </a:p>
        </p:txBody>
      </p:sp>
      <p:sp>
        <p:nvSpPr>
          <p:cNvPr id="10244" name="Slide Number Placeholder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C5D4FF7B-0ABE-42E0-AD78-2300735F2483}" type="slidenum">
              <a:rPr lang="en-US" smtClean="0"/>
              <a:pPr/>
              <a:t>16</a:t>
            </a:fld>
            <a:endParaRPr lang="en-US"/>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10400" y="304800"/>
            <a:ext cx="1752600" cy="1752600"/>
          </a:xfrm>
          <a:prstGeom prst="rect">
            <a:avLst/>
          </a:prstGeom>
        </p:spPr>
      </p:pic>
      <p:sp>
        <p:nvSpPr>
          <p:cNvPr id="2" name="TextBox 1">
            <a:extLst>
              <a:ext uri="{FF2B5EF4-FFF2-40B4-BE49-F238E27FC236}">
                <a16:creationId xmlns:a16="http://schemas.microsoft.com/office/drawing/2014/main" id="{72CFBC3B-3803-4D4C-8A34-1667BC417A95}"/>
              </a:ext>
            </a:extLst>
          </p:cNvPr>
          <p:cNvSpPr txBox="1"/>
          <p:nvPr/>
        </p:nvSpPr>
        <p:spPr>
          <a:xfrm>
            <a:off x="5715000" y="4876800"/>
            <a:ext cx="2819400" cy="646331"/>
          </a:xfrm>
          <a:prstGeom prst="rect">
            <a:avLst/>
          </a:prstGeom>
          <a:noFill/>
        </p:spPr>
        <p:txBody>
          <a:bodyPr wrap="square" rtlCol="0">
            <a:spAutoFit/>
          </a:bodyPr>
          <a:lstStyle/>
          <a:p>
            <a:pPr algn="ctr"/>
            <a:r>
              <a:rPr lang="en-US" i="1" dirty="0">
                <a:solidFill>
                  <a:schemeClr val="accent6">
                    <a:lumMod val="50000"/>
                  </a:schemeClr>
                </a:solidFill>
                <a:latin typeface="Calibri" panose="020F0502020204030204" pitchFamily="34" charset="0"/>
                <a:cs typeface="Calibri" panose="020F0502020204030204" pitchFamily="34" charset="0"/>
              </a:rPr>
              <a:t>Typical application process: 3 months</a:t>
            </a:r>
          </a:p>
        </p:txBody>
      </p:sp>
    </p:spTree>
    <p:extLst>
      <p:ext uri="{BB962C8B-B14F-4D97-AF65-F5344CB8AC3E}">
        <p14:creationId xmlns:p14="http://schemas.microsoft.com/office/powerpoint/2010/main" val="2405760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7C9CA4"/>
        </a:solidFill>
        <a:effectLst/>
      </p:bgPr>
    </p:bg>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pPr eaLnBrk="1" hangingPunct="1"/>
            <a:r>
              <a:rPr lang="en-US" sz="3600" b="1" dirty="0">
                <a:solidFill>
                  <a:srgbClr val="EEDD60"/>
                </a:solidFill>
                <a:latin typeface="Calibri" panose="020F0502020204030204" pitchFamily="34" charset="0"/>
                <a:cs typeface="Calibri" panose="020F0502020204030204" pitchFamily="34" charset="0"/>
              </a:rPr>
              <a:t>ABCEP Information</a:t>
            </a:r>
          </a:p>
        </p:txBody>
      </p:sp>
      <p:sp>
        <p:nvSpPr>
          <p:cNvPr id="24579" name="Rectangle 3"/>
          <p:cNvSpPr>
            <a:spLocks noGrp="1" noRot="1" noChangeArrowheads="1"/>
          </p:cNvSpPr>
          <p:nvPr>
            <p:ph sz="quarter" idx="1"/>
          </p:nvPr>
        </p:nvSpPr>
        <p:spPr>
          <a:xfrm>
            <a:off x="228600" y="1676400"/>
            <a:ext cx="8540750" cy="4422775"/>
          </a:xfrm>
        </p:spPr>
        <p:txBody>
          <a:bodyPr/>
          <a:lstStyle/>
          <a:p>
            <a:pPr eaLnBrk="1" hangingPunct="1">
              <a:buFont typeface="Wingdings" pitchFamily="2" charset="2"/>
              <a:buNone/>
            </a:pPr>
            <a:r>
              <a:rPr lang="en-US" sz="2800" dirty="0">
                <a:solidFill>
                  <a:schemeClr val="bg1"/>
                </a:solidFill>
                <a:latin typeface="Arial" panose="020B0604020202020204" pitchFamily="34" charset="0"/>
                <a:cs typeface="Arial" panose="020B0604020202020204" pitchFamily="34" charset="0"/>
              </a:rPr>
              <a:t>	</a:t>
            </a:r>
            <a:r>
              <a:rPr lang="en-US" sz="3200" dirty="0">
                <a:solidFill>
                  <a:schemeClr val="bg1"/>
                </a:solidFill>
                <a:latin typeface="Calibri" panose="020F0502020204030204" pitchFamily="34" charset="0"/>
                <a:cs typeface="Calibri" panose="020F0502020204030204" pitchFamily="34" charset="0"/>
              </a:rPr>
              <a:t>For further information, visit:</a:t>
            </a:r>
          </a:p>
          <a:p>
            <a:pPr eaLnBrk="1" hangingPunct="1">
              <a:buFont typeface="Wingdings" pitchFamily="2" charset="2"/>
              <a:buNone/>
            </a:pPr>
            <a:endParaRPr lang="en-US" sz="3200" dirty="0">
              <a:solidFill>
                <a:schemeClr val="bg1"/>
              </a:solidFill>
              <a:latin typeface="Calibri" panose="020F0502020204030204" pitchFamily="34" charset="0"/>
              <a:cs typeface="Calibri" panose="020F0502020204030204" pitchFamily="34" charset="0"/>
            </a:endParaRPr>
          </a:p>
          <a:p>
            <a:pPr algn="ctr" eaLnBrk="1" hangingPunct="1">
              <a:buFont typeface="Wingdings" pitchFamily="2" charset="2"/>
              <a:buNone/>
            </a:pPr>
            <a:r>
              <a:rPr lang="en-US" sz="4000" b="1" dirty="0">
                <a:solidFill>
                  <a:srgbClr val="0070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www.abcep.org</a:t>
            </a:r>
            <a:endParaRPr lang="en-US" sz="4000" b="1" dirty="0">
              <a:solidFill>
                <a:srgbClr val="0070C0"/>
              </a:solidFill>
              <a:latin typeface="Calibri" panose="020F0502020204030204" pitchFamily="34" charset="0"/>
              <a:cs typeface="Calibri" panose="020F0502020204030204" pitchFamily="34" charset="0"/>
            </a:endParaRPr>
          </a:p>
          <a:p>
            <a:pPr algn="ctr" eaLnBrk="1" hangingPunct="1">
              <a:buFont typeface="Wingdings" pitchFamily="2" charset="2"/>
              <a:buNone/>
            </a:pPr>
            <a:endParaRPr lang="en-US" sz="2800" b="1" dirty="0">
              <a:solidFill>
                <a:schemeClr val="bg1"/>
              </a:solidFill>
              <a:latin typeface="Calibri" panose="020F0502020204030204" pitchFamily="34" charset="0"/>
              <a:cs typeface="Calibri" panose="020F0502020204030204" pitchFamily="34" charset="0"/>
            </a:endParaRPr>
          </a:p>
          <a:p>
            <a:pPr algn="ctr" eaLnBrk="1" hangingPunct="1">
              <a:buFont typeface="Wingdings" pitchFamily="2" charset="2"/>
              <a:buNone/>
            </a:pPr>
            <a:r>
              <a:rPr lang="en-US" sz="2800" dirty="0">
                <a:solidFill>
                  <a:schemeClr val="bg1"/>
                </a:solidFill>
                <a:latin typeface="Calibri" panose="020F0502020204030204" pitchFamily="34" charset="0"/>
                <a:cs typeface="Calibri" panose="020F0502020204030204" pitchFamily="34" charset="0"/>
              </a:rPr>
              <a:t>Andrea Bower</a:t>
            </a:r>
          </a:p>
          <a:p>
            <a:pPr algn="ctr" eaLnBrk="1" hangingPunct="1">
              <a:buFont typeface="Wingdings" pitchFamily="2" charset="2"/>
              <a:buNone/>
            </a:pPr>
            <a:r>
              <a:rPr lang="en-US" sz="2800" dirty="0">
                <a:solidFill>
                  <a:schemeClr val="bg1"/>
                </a:solidFill>
                <a:latin typeface="Calibri" panose="020F0502020204030204" pitchFamily="34" charset="0"/>
                <a:cs typeface="Calibri" panose="020F0502020204030204" pitchFamily="34" charset="0"/>
              </a:rPr>
              <a:t>Executive Administrator</a:t>
            </a:r>
          </a:p>
          <a:p>
            <a:pPr algn="ctr" eaLnBrk="1" hangingPunct="1">
              <a:buFont typeface="Wingdings" pitchFamily="2" charset="2"/>
              <a:buNone/>
            </a:pPr>
            <a:br>
              <a:rPr lang="en-US" sz="2800" dirty="0">
                <a:solidFill>
                  <a:schemeClr val="bg1"/>
                </a:solidFill>
                <a:latin typeface="Calibri" panose="020F0502020204030204" pitchFamily="34" charset="0"/>
                <a:cs typeface="Calibri" panose="020F0502020204030204" pitchFamily="34" charset="0"/>
              </a:rPr>
            </a:br>
            <a:r>
              <a:rPr lang="en-US" sz="2800" dirty="0">
                <a:solidFill>
                  <a:srgbClr val="EEDD60"/>
                </a:solidFill>
                <a:latin typeface="Calibri" panose="020F0502020204030204" pitchFamily="34" charset="0"/>
                <a:cs typeface="Calibri" panose="020F0502020204030204" pitchFamily="34" charset="0"/>
              </a:rPr>
              <a:t>office@abcep.org  or  866-767-8073</a:t>
            </a:r>
            <a:br>
              <a:rPr lang="en-US" sz="2800" dirty="0">
                <a:solidFill>
                  <a:schemeClr val="bg1"/>
                </a:solidFill>
                <a:latin typeface="Calibri" panose="020F0502020204030204" pitchFamily="34" charset="0"/>
                <a:cs typeface="Calibri" panose="020F0502020204030204" pitchFamily="34" charset="0"/>
              </a:rPr>
            </a:br>
            <a:endParaRPr lang="en-US" sz="2800" dirty="0"/>
          </a:p>
        </p:txBody>
      </p:sp>
      <p:sp>
        <p:nvSpPr>
          <p:cNvPr id="24580" name="Slide Number Placeholder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E169E38F-C072-450E-84C4-07C8F4006713}" type="slidenum">
              <a:rPr lang="en-US" smtClean="0"/>
              <a:pPr/>
              <a:t>17</a:t>
            </a:fld>
            <a:endParaRPr lang="en-US"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10400" y="304800"/>
            <a:ext cx="1752600" cy="17526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7C9CA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37909" y="153847"/>
            <a:ext cx="6248400" cy="990600"/>
          </a:xfrm>
        </p:spPr>
        <p:txBody>
          <a:bodyPr/>
          <a:lstStyle/>
          <a:p>
            <a:pPr eaLnBrk="1" fontAlgn="auto" hangingPunct="1">
              <a:spcAft>
                <a:spcPts val="0"/>
              </a:spcAft>
              <a:defRPr/>
            </a:pPr>
            <a:r>
              <a:rPr lang="en-US" sz="3600" b="1" dirty="0">
                <a:solidFill>
                  <a:srgbClr val="EEDD60"/>
                </a:solidFill>
                <a:latin typeface="Calibri" panose="020F0502020204030204" pitchFamily="34" charset="0"/>
                <a:cs typeface="Calibri" panose="020F0502020204030204" pitchFamily="34" charset="0"/>
              </a:rPr>
              <a:t>Agenda</a:t>
            </a:r>
          </a:p>
        </p:txBody>
      </p:sp>
      <p:sp>
        <p:nvSpPr>
          <p:cNvPr id="3" name="Content Placeholder 2"/>
          <p:cNvSpPr>
            <a:spLocks noGrp="1"/>
          </p:cNvSpPr>
          <p:nvPr>
            <p:ph sz="quarter" idx="1"/>
          </p:nvPr>
        </p:nvSpPr>
        <p:spPr>
          <a:xfrm>
            <a:off x="685800" y="1767840"/>
            <a:ext cx="7239000" cy="4480560"/>
          </a:xfrm>
        </p:spPr>
        <p:txBody>
          <a:bodyPr/>
          <a:lstStyle/>
          <a:p>
            <a:endParaRPr lang="en-US" b="1" dirty="0">
              <a:solidFill>
                <a:schemeClr val="bg1"/>
              </a:solidFill>
              <a:latin typeface="Arial" panose="020B0604020202020204" pitchFamily="34" charset="0"/>
              <a:cs typeface="Arial" panose="020B0604020202020204" pitchFamily="34" charset="0"/>
            </a:endParaRPr>
          </a:p>
          <a:p>
            <a:pPr lvl="1"/>
            <a:r>
              <a:rPr lang="en-US" sz="2800" dirty="0">
                <a:solidFill>
                  <a:schemeClr val="bg1"/>
                </a:solidFill>
                <a:latin typeface="Calibri" panose="020F0502020204030204" pitchFamily="34" charset="0"/>
                <a:cs typeface="Calibri" panose="020F0502020204030204" pitchFamily="34" charset="0"/>
              </a:rPr>
              <a:t>Who Are We?</a:t>
            </a:r>
          </a:p>
          <a:p>
            <a:pPr lvl="1"/>
            <a:r>
              <a:rPr lang="en-US" sz="2800" dirty="0">
                <a:solidFill>
                  <a:schemeClr val="bg1"/>
                </a:solidFill>
                <a:latin typeface="Calibri" panose="020F0502020204030204" pitchFamily="34" charset="0"/>
                <a:cs typeface="Calibri" panose="020F0502020204030204" pitchFamily="34" charset="0"/>
              </a:rPr>
              <a:t>What Do We Do?</a:t>
            </a:r>
          </a:p>
          <a:p>
            <a:pPr lvl="1"/>
            <a:r>
              <a:rPr lang="en-US" sz="2800" dirty="0">
                <a:solidFill>
                  <a:schemeClr val="bg1"/>
                </a:solidFill>
                <a:latin typeface="Calibri" panose="020F0502020204030204" pitchFamily="34" charset="0"/>
                <a:cs typeface="Calibri" panose="020F0502020204030204" pitchFamily="34" charset="0"/>
              </a:rPr>
              <a:t>What Makes Us Different?</a:t>
            </a:r>
          </a:p>
          <a:p>
            <a:pPr lvl="1"/>
            <a:r>
              <a:rPr lang="en-US" sz="2800" dirty="0">
                <a:solidFill>
                  <a:schemeClr val="bg1"/>
                </a:solidFill>
                <a:latin typeface="Calibri" panose="020F0502020204030204" pitchFamily="34" charset="0"/>
                <a:cs typeface="Calibri" panose="020F0502020204030204" pitchFamily="34" charset="0"/>
              </a:rPr>
              <a:t>Benefits of Being a CEP</a:t>
            </a:r>
          </a:p>
          <a:p>
            <a:pPr lvl="1"/>
            <a:r>
              <a:rPr lang="en-US" sz="2800" dirty="0">
                <a:solidFill>
                  <a:schemeClr val="bg1"/>
                </a:solidFill>
                <a:latin typeface="Calibri" panose="020F0502020204030204" pitchFamily="34" charset="0"/>
                <a:cs typeface="Calibri" panose="020F0502020204030204" pitchFamily="34" charset="0"/>
              </a:rPr>
              <a:t>Becoming a CEP</a:t>
            </a:r>
          </a:p>
          <a:p>
            <a:pPr lvl="1"/>
            <a:r>
              <a:rPr lang="en-US" sz="2800" dirty="0">
                <a:solidFill>
                  <a:schemeClr val="bg1"/>
                </a:solidFill>
                <a:latin typeface="Calibri" panose="020F0502020204030204" pitchFamily="34" charset="0"/>
                <a:cs typeface="Calibri" panose="020F0502020204030204" pitchFamily="34" charset="0"/>
              </a:rPr>
              <a:t>Becoming a CEP-IT</a:t>
            </a:r>
          </a:p>
          <a:p>
            <a:endParaRPr lang="en-US" dirty="0"/>
          </a:p>
        </p:txBody>
      </p:sp>
      <p:sp>
        <p:nvSpPr>
          <p:cNvPr id="4" name="Slide Number Placeholder 3"/>
          <p:cNvSpPr>
            <a:spLocks noGrp="1"/>
          </p:cNvSpPr>
          <p:nvPr>
            <p:ph type="sldNum" sz="quarter" idx="12"/>
          </p:nvPr>
        </p:nvSpPr>
        <p:spPr/>
        <p:txBody>
          <a:bodyPr/>
          <a:lstStyle/>
          <a:p>
            <a:pPr>
              <a:defRPr/>
            </a:pPr>
            <a:fld id="{5C73AA8E-DFB1-49C3-BD83-61364B84B99B}" type="slidenum">
              <a:rPr lang="en-US" smtClean="0">
                <a:solidFill>
                  <a:schemeClr val="tx1">
                    <a:lumMod val="65000"/>
                    <a:lumOff val="35000"/>
                  </a:schemeClr>
                </a:solidFill>
                <a:latin typeface="Calibri" panose="020F0502020204030204" pitchFamily="34" charset="0"/>
                <a:cs typeface="Calibri" panose="020F0502020204030204" pitchFamily="34" charset="0"/>
              </a:rPr>
              <a:pPr>
                <a:defRPr/>
              </a:pPr>
              <a:t>2</a:t>
            </a:fld>
            <a:endParaRPr lang="en-US" dirty="0">
              <a:solidFill>
                <a:schemeClr val="tx1">
                  <a:lumMod val="65000"/>
                  <a:lumOff val="35000"/>
                </a:schemeClr>
              </a:solidFill>
              <a:latin typeface="Calibri" panose="020F0502020204030204" pitchFamily="34" charset="0"/>
              <a:cs typeface="Calibri" panose="020F0502020204030204"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10400" y="304800"/>
            <a:ext cx="1752600" cy="17526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7C9CA4"/>
        </a:solidFill>
        <a:effectLst/>
      </p:bgPr>
    </p:bg>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normAutofit fontScale="90000"/>
          </a:bodyPr>
          <a:lstStyle/>
          <a:p>
            <a:pPr eaLnBrk="1" fontAlgn="auto" hangingPunct="1">
              <a:spcAft>
                <a:spcPts val="0"/>
              </a:spcAft>
              <a:defRPr/>
            </a:pPr>
            <a:br>
              <a:rPr lang="en-US" sz="4000" b="1" dirty="0">
                <a:solidFill>
                  <a:schemeClr val="tx1"/>
                </a:solidFill>
              </a:rPr>
            </a:br>
            <a:r>
              <a:rPr lang="en-US" sz="4000" b="1" dirty="0">
                <a:solidFill>
                  <a:srgbClr val="EEDD60"/>
                </a:solidFill>
                <a:latin typeface="Calibri" panose="020F0502020204030204" pitchFamily="34" charset="0"/>
                <a:cs typeface="Calibri" panose="020F0502020204030204" pitchFamily="34" charset="0"/>
              </a:rPr>
              <a:t>Who Are We? </a:t>
            </a:r>
            <a:br>
              <a:rPr lang="en-US" sz="4000" b="1" dirty="0">
                <a:solidFill>
                  <a:srgbClr val="EEDD60"/>
                </a:solidFill>
                <a:latin typeface="Arial" panose="020B0604020202020204" pitchFamily="34" charset="0"/>
                <a:cs typeface="Arial" panose="020B0604020202020204" pitchFamily="34" charset="0"/>
              </a:rPr>
            </a:br>
            <a:br>
              <a:rPr lang="en-US" sz="4000" dirty="0"/>
            </a:br>
            <a:endParaRPr lang="en-US" sz="4000" b="1" dirty="0">
              <a:solidFill>
                <a:schemeClr val="tx1"/>
              </a:solidFill>
            </a:endParaRPr>
          </a:p>
        </p:txBody>
      </p:sp>
      <p:sp>
        <p:nvSpPr>
          <p:cNvPr id="10243" name="Rectangle 3"/>
          <p:cNvSpPr>
            <a:spLocks noGrp="1" noRot="1" noChangeArrowheads="1"/>
          </p:cNvSpPr>
          <p:nvPr>
            <p:ph sz="quarter" idx="1"/>
          </p:nvPr>
        </p:nvSpPr>
        <p:spPr>
          <a:xfrm>
            <a:off x="457200" y="2240915"/>
            <a:ext cx="8229600" cy="4480560"/>
          </a:xfrm>
        </p:spPr>
        <p:txBody>
          <a:bodyPr/>
          <a:lstStyle/>
          <a:p>
            <a:pPr lvl="1"/>
            <a:r>
              <a:rPr lang="en-US" sz="2800" dirty="0">
                <a:solidFill>
                  <a:schemeClr val="bg1"/>
                </a:solidFill>
                <a:latin typeface="Calibri" panose="020F0502020204030204" pitchFamily="34" charset="0"/>
                <a:cs typeface="Calibri" panose="020F0502020204030204" pitchFamily="34" charset="0"/>
              </a:rPr>
              <a:t>Mid- and senior-level professionals </a:t>
            </a:r>
            <a:r>
              <a:rPr lang="en-US" sz="2800" dirty="0">
                <a:solidFill>
                  <a:srgbClr val="EEDD60"/>
                </a:solidFill>
                <a:latin typeface="Calibri" panose="020F0502020204030204" pitchFamily="34" charset="0"/>
                <a:cs typeface="Calibri" panose="020F0502020204030204" pitchFamily="34" charset="0"/>
              </a:rPr>
              <a:t>dedicated</a:t>
            </a:r>
            <a:r>
              <a:rPr lang="en-US" sz="2800" dirty="0">
                <a:solidFill>
                  <a:schemeClr val="bg1"/>
                </a:solidFill>
                <a:latin typeface="Calibri" panose="020F0502020204030204" pitchFamily="34" charset="0"/>
                <a:cs typeface="Calibri" panose="020F0502020204030204" pitchFamily="34" charset="0"/>
              </a:rPr>
              <a:t> to serving the environmental professional community</a:t>
            </a:r>
          </a:p>
          <a:p>
            <a:pPr lvl="1"/>
            <a:r>
              <a:rPr lang="en-US" sz="2800" dirty="0">
                <a:solidFill>
                  <a:schemeClr val="bg1"/>
                </a:solidFill>
                <a:latin typeface="Calibri" panose="020F0502020204030204" pitchFamily="34" charset="0"/>
                <a:cs typeface="Calibri" panose="020F0502020204030204" pitchFamily="34" charset="0"/>
              </a:rPr>
              <a:t>Members of a worldwide network </a:t>
            </a:r>
            <a:r>
              <a:rPr lang="en-US" sz="2800" dirty="0">
                <a:solidFill>
                  <a:srgbClr val="EEDD60"/>
                </a:solidFill>
                <a:latin typeface="Calibri" panose="020F0502020204030204" pitchFamily="34" charset="0"/>
                <a:cs typeface="Calibri" panose="020F0502020204030204" pitchFamily="34" charset="0"/>
              </a:rPr>
              <a:t>representing</a:t>
            </a:r>
            <a:r>
              <a:rPr lang="en-US" sz="2800" dirty="0">
                <a:solidFill>
                  <a:schemeClr val="bg1"/>
                </a:solidFill>
                <a:latin typeface="Calibri" panose="020F0502020204030204" pitchFamily="34" charset="0"/>
                <a:cs typeface="Calibri" panose="020F0502020204030204" pitchFamily="34" charset="0"/>
              </a:rPr>
              <a:t> the environmental professional spectrum of services</a:t>
            </a:r>
          </a:p>
          <a:p>
            <a:pPr lvl="1"/>
            <a:r>
              <a:rPr lang="en-US" sz="2800" dirty="0">
                <a:solidFill>
                  <a:srgbClr val="EEDD60"/>
                </a:solidFill>
                <a:latin typeface="Calibri" panose="020F0502020204030204" pitchFamily="34" charset="0"/>
                <a:cs typeface="Calibri" panose="020F0502020204030204" pitchFamily="34" charset="0"/>
              </a:rPr>
              <a:t>Committed</a:t>
            </a:r>
            <a:r>
              <a:rPr lang="en-US" sz="2800" dirty="0">
                <a:solidFill>
                  <a:schemeClr val="bg1"/>
                </a:solidFill>
                <a:latin typeface="Calibri" panose="020F0502020204030204" pitchFamily="34" charset="0"/>
                <a:cs typeface="Calibri" panose="020F0502020204030204" pitchFamily="34" charset="0"/>
              </a:rPr>
              <a:t> to exemplary ethical standards</a:t>
            </a:r>
          </a:p>
          <a:p>
            <a:pPr lvl="1"/>
            <a:r>
              <a:rPr lang="en-US" sz="2800" dirty="0">
                <a:solidFill>
                  <a:srgbClr val="EEDD60"/>
                </a:solidFill>
                <a:latin typeface="Calibri" panose="020F0502020204030204" pitchFamily="34" charset="0"/>
                <a:cs typeface="Calibri" panose="020F0502020204030204" pitchFamily="34" charset="0"/>
              </a:rPr>
              <a:t>Consistent</a:t>
            </a:r>
            <a:r>
              <a:rPr lang="en-US" sz="2800" dirty="0">
                <a:solidFill>
                  <a:schemeClr val="bg1"/>
                </a:solidFill>
                <a:latin typeface="Calibri" panose="020F0502020204030204" pitchFamily="34" charset="0"/>
                <a:cs typeface="Calibri" panose="020F0502020204030204" pitchFamily="34" charset="0"/>
              </a:rPr>
              <a:t> in promoting and advancing the profession’s technical standards </a:t>
            </a:r>
            <a:endParaRPr lang="en-US" sz="2500" dirty="0">
              <a:solidFill>
                <a:schemeClr val="bg1"/>
              </a:solidFill>
              <a:latin typeface="Calibri" panose="020F0502020204030204" pitchFamily="34" charset="0"/>
              <a:cs typeface="Calibri" panose="020F0502020204030204" pitchFamily="34" charset="0"/>
            </a:endParaRPr>
          </a:p>
          <a:p>
            <a:pPr eaLnBrk="1" hangingPunct="1">
              <a:lnSpc>
                <a:spcPct val="90000"/>
              </a:lnSpc>
              <a:buFont typeface="Wingdings" pitchFamily="2" charset="2"/>
              <a:buNone/>
            </a:pPr>
            <a:endParaRPr lang="en-US" sz="2800" dirty="0"/>
          </a:p>
        </p:txBody>
      </p:sp>
      <p:sp>
        <p:nvSpPr>
          <p:cNvPr id="10244" name="Slide Number Placeholder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C5D4FF7B-0ABE-42E0-AD78-2300735F2483}" type="slidenum">
              <a:rPr lang="en-US" smtClean="0"/>
              <a:pPr/>
              <a:t>3</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10400" y="304800"/>
            <a:ext cx="1752600" cy="17526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7C9CA4"/>
        </a:solidFill>
        <a:effectLst/>
      </p:bgPr>
    </p:bg>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normAutofit fontScale="90000"/>
          </a:bodyPr>
          <a:lstStyle/>
          <a:p>
            <a:pPr eaLnBrk="1" fontAlgn="auto" hangingPunct="1">
              <a:spcAft>
                <a:spcPts val="0"/>
              </a:spcAft>
              <a:defRPr/>
            </a:pPr>
            <a:br>
              <a:rPr lang="en-US" sz="4000" b="1" dirty="0">
                <a:solidFill>
                  <a:schemeClr val="tx1"/>
                </a:solidFill>
              </a:rPr>
            </a:br>
            <a:r>
              <a:rPr lang="en-US" sz="4000" b="1" dirty="0">
                <a:solidFill>
                  <a:srgbClr val="EEDD60"/>
                </a:solidFill>
                <a:latin typeface="Calibri" panose="020F0502020204030204" pitchFamily="34" charset="0"/>
                <a:cs typeface="Calibri" panose="020F0502020204030204" pitchFamily="34" charset="0"/>
              </a:rPr>
              <a:t>Who Are We? </a:t>
            </a:r>
            <a:br>
              <a:rPr lang="en-US" sz="4000" b="1" dirty="0">
                <a:solidFill>
                  <a:srgbClr val="EEDD60"/>
                </a:solidFill>
                <a:latin typeface="Arial" panose="020B0604020202020204" pitchFamily="34" charset="0"/>
                <a:cs typeface="Arial" panose="020B0604020202020204" pitchFamily="34" charset="0"/>
              </a:rPr>
            </a:br>
            <a:br>
              <a:rPr lang="en-US" sz="4000" dirty="0"/>
            </a:br>
            <a:endParaRPr lang="en-US" sz="4000" b="1" dirty="0">
              <a:solidFill>
                <a:schemeClr val="tx1"/>
              </a:solidFill>
            </a:endParaRPr>
          </a:p>
        </p:txBody>
      </p:sp>
      <p:sp>
        <p:nvSpPr>
          <p:cNvPr id="10243" name="Rectangle 3"/>
          <p:cNvSpPr>
            <a:spLocks noGrp="1" noRot="1" noChangeArrowheads="1"/>
          </p:cNvSpPr>
          <p:nvPr>
            <p:ph sz="quarter" idx="1"/>
          </p:nvPr>
        </p:nvSpPr>
        <p:spPr>
          <a:xfrm>
            <a:off x="457200" y="1996440"/>
            <a:ext cx="8229600" cy="4480560"/>
          </a:xfrm>
        </p:spPr>
        <p:txBody>
          <a:bodyPr/>
          <a:lstStyle/>
          <a:p>
            <a:pPr lvl="1"/>
            <a:r>
              <a:rPr lang="en-US" sz="2800" dirty="0">
                <a:solidFill>
                  <a:schemeClr val="bg1"/>
                </a:solidFill>
                <a:latin typeface="Calibri" panose="020F0502020204030204" pitchFamily="34" charset="0"/>
                <a:cs typeface="Calibri" panose="020F0502020204030204" pitchFamily="34" charset="0"/>
              </a:rPr>
              <a:t>Our primary mission is to confer the </a:t>
            </a:r>
            <a:br>
              <a:rPr lang="en-US" sz="2800" dirty="0">
                <a:solidFill>
                  <a:schemeClr val="bg1"/>
                </a:solidFill>
                <a:latin typeface="Calibri" panose="020F0502020204030204" pitchFamily="34" charset="0"/>
                <a:cs typeface="Calibri" panose="020F0502020204030204" pitchFamily="34" charset="0"/>
              </a:rPr>
            </a:br>
            <a:r>
              <a:rPr lang="en-US" sz="2800" dirty="0">
                <a:solidFill>
                  <a:schemeClr val="bg1"/>
                </a:solidFill>
                <a:latin typeface="Calibri" panose="020F0502020204030204" pitchFamily="34" charset="0"/>
                <a:cs typeface="Calibri" panose="020F0502020204030204" pitchFamily="34" charset="0"/>
              </a:rPr>
              <a:t>Certified Environmental Professional </a:t>
            </a:r>
            <a:br>
              <a:rPr lang="en-US" sz="2800" dirty="0">
                <a:solidFill>
                  <a:schemeClr val="bg1"/>
                </a:solidFill>
                <a:latin typeface="Calibri" panose="020F0502020204030204" pitchFamily="34" charset="0"/>
                <a:cs typeface="Calibri" panose="020F0502020204030204" pitchFamily="34" charset="0"/>
              </a:rPr>
            </a:br>
            <a:r>
              <a:rPr lang="en-US" sz="2800" dirty="0">
                <a:solidFill>
                  <a:schemeClr val="bg1"/>
                </a:solidFill>
                <a:latin typeface="Calibri" panose="020F0502020204030204" pitchFamily="34" charset="0"/>
                <a:cs typeface="Calibri" panose="020F0502020204030204" pitchFamily="34" charset="0"/>
              </a:rPr>
              <a:t>credential to meritorious professionals demonstrating exemplary standards of </a:t>
            </a:r>
            <a:br>
              <a:rPr lang="en-US" sz="2800" dirty="0">
                <a:solidFill>
                  <a:schemeClr val="bg1"/>
                </a:solidFill>
                <a:latin typeface="Calibri" panose="020F0502020204030204" pitchFamily="34" charset="0"/>
                <a:cs typeface="Calibri" panose="020F0502020204030204" pitchFamily="34" charset="0"/>
              </a:rPr>
            </a:br>
            <a:r>
              <a:rPr lang="en-US" sz="2800" dirty="0">
                <a:solidFill>
                  <a:schemeClr val="bg1"/>
                </a:solidFill>
                <a:latin typeface="Calibri" panose="020F0502020204030204" pitchFamily="34" charset="0"/>
                <a:cs typeface="Calibri" panose="020F0502020204030204" pitchFamily="34" charset="0"/>
              </a:rPr>
              <a:t>ethics and technical practice. </a:t>
            </a: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marL="566738" lvl="1" indent="0">
              <a:buNone/>
            </a:pPr>
            <a:r>
              <a:rPr lang="en-US" sz="2800" dirty="0">
                <a:solidFill>
                  <a:srgbClr val="EEDD60"/>
                </a:solidFill>
                <a:latin typeface="Calibri" panose="020F0502020204030204" pitchFamily="34" charset="0"/>
                <a:cs typeface="Calibri" panose="020F0502020204030204" pitchFamily="34" charset="0"/>
              </a:rPr>
              <a:t>www.abcep.org/about </a:t>
            </a:r>
          </a:p>
          <a:p>
            <a:pPr lvl="1"/>
            <a:endParaRPr lang="en-US" sz="2800" dirty="0">
              <a:solidFill>
                <a:schemeClr val="bg1"/>
              </a:solidFill>
              <a:latin typeface="Calibri" panose="020F0502020204030204" pitchFamily="34" charset="0"/>
              <a:cs typeface="Calibri" panose="020F0502020204030204" pitchFamily="34" charset="0"/>
            </a:endParaRPr>
          </a:p>
          <a:p>
            <a:pPr eaLnBrk="1" hangingPunct="1">
              <a:lnSpc>
                <a:spcPct val="90000"/>
              </a:lnSpc>
              <a:buFont typeface="Wingdings" pitchFamily="2" charset="2"/>
              <a:buNone/>
            </a:pPr>
            <a:endParaRPr lang="en-US" sz="2800" dirty="0"/>
          </a:p>
        </p:txBody>
      </p:sp>
      <p:sp>
        <p:nvSpPr>
          <p:cNvPr id="10244" name="Slide Number Placeholder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C5D4FF7B-0ABE-42E0-AD78-2300735F2483}" type="slidenum">
              <a:rPr lang="en-US" smtClean="0"/>
              <a:pPr/>
              <a:t>4</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10400" y="304800"/>
            <a:ext cx="1752600" cy="1752600"/>
          </a:xfrm>
          <a:prstGeom prst="rect">
            <a:avLst/>
          </a:prstGeom>
        </p:spPr>
      </p:pic>
      <p:pic>
        <p:nvPicPr>
          <p:cNvPr id="6" name="Picture 5">
            <a:extLst>
              <a:ext uri="{FF2B5EF4-FFF2-40B4-BE49-F238E27FC236}">
                <a16:creationId xmlns:a16="http://schemas.microsoft.com/office/drawing/2014/main" id="{7690B2F8-DB6E-4820-9615-0461CA0F847A}"/>
              </a:ext>
            </a:extLst>
          </p:cNvPr>
          <p:cNvPicPr>
            <a:picLocks noChangeAspect="1"/>
          </p:cNvPicPr>
          <p:nvPr/>
        </p:nvPicPr>
        <p:blipFill rotWithShape="1">
          <a:blip r:embed="rId4"/>
          <a:srcRect l="6302" b="6118"/>
          <a:stretch/>
        </p:blipFill>
        <p:spPr>
          <a:xfrm>
            <a:off x="6934200" y="4652300"/>
            <a:ext cx="1828800" cy="1824700"/>
          </a:xfrm>
          <a:prstGeom prst="rect">
            <a:avLst/>
          </a:prstGeom>
        </p:spPr>
      </p:pic>
    </p:spTree>
    <p:extLst>
      <p:ext uri="{BB962C8B-B14F-4D97-AF65-F5344CB8AC3E}">
        <p14:creationId xmlns:p14="http://schemas.microsoft.com/office/powerpoint/2010/main" val="3678419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7C9CA4"/>
        </a:solidFill>
        <a:effectLst/>
      </p:bgPr>
    </p:bg>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normAutofit fontScale="90000"/>
          </a:bodyPr>
          <a:lstStyle/>
          <a:p>
            <a:pPr eaLnBrk="1" fontAlgn="auto" hangingPunct="1">
              <a:spcAft>
                <a:spcPts val="0"/>
              </a:spcAft>
              <a:defRPr/>
            </a:pPr>
            <a:br>
              <a:rPr lang="en-US" sz="4000" b="1" dirty="0">
                <a:solidFill>
                  <a:schemeClr val="tx1"/>
                </a:solidFill>
              </a:rPr>
            </a:br>
            <a:r>
              <a:rPr lang="en-US" sz="4000" b="1" dirty="0">
                <a:solidFill>
                  <a:srgbClr val="EEDD60"/>
                </a:solidFill>
                <a:latin typeface="Calibri" panose="020F0502020204030204" pitchFamily="34" charset="0"/>
                <a:cs typeface="Calibri" panose="020F0502020204030204" pitchFamily="34" charset="0"/>
              </a:rPr>
              <a:t>What Do We Do? </a:t>
            </a:r>
            <a:br>
              <a:rPr lang="en-US" sz="4000" b="1" dirty="0">
                <a:solidFill>
                  <a:srgbClr val="EEDD60"/>
                </a:solidFill>
                <a:latin typeface="Arial" panose="020B0604020202020204" pitchFamily="34" charset="0"/>
                <a:cs typeface="Arial" panose="020B0604020202020204" pitchFamily="34" charset="0"/>
              </a:rPr>
            </a:br>
            <a:br>
              <a:rPr lang="en-US" sz="4000" dirty="0"/>
            </a:br>
            <a:endParaRPr lang="en-US" sz="4000" b="1" dirty="0">
              <a:solidFill>
                <a:schemeClr val="tx1"/>
              </a:solidFill>
            </a:endParaRPr>
          </a:p>
        </p:txBody>
      </p:sp>
      <p:sp>
        <p:nvSpPr>
          <p:cNvPr id="10243" name="Rectangle 3"/>
          <p:cNvSpPr>
            <a:spLocks noGrp="1" noRot="1" noChangeArrowheads="1"/>
          </p:cNvSpPr>
          <p:nvPr>
            <p:ph sz="quarter" idx="1"/>
          </p:nvPr>
        </p:nvSpPr>
        <p:spPr>
          <a:xfrm>
            <a:off x="406831" y="1996440"/>
            <a:ext cx="8229600" cy="4480560"/>
          </a:xfrm>
        </p:spPr>
        <p:txBody>
          <a:bodyPr/>
          <a:lstStyle/>
          <a:p>
            <a:pPr lvl="1"/>
            <a:r>
              <a:rPr lang="en-US" sz="2800" dirty="0">
                <a:solidFill>
                  <a:schemeClr val="bg1"/>
                </a:solidFill>
                <a:latin typeface="Calibri" panose="020F0502020204030204" pitchFamily="34" charset="0"/>
                <a:cs typeface="Calibri" panose="020F0502020204030204" pitchFamily="34" charset="0"/>
              </a:rPr>
              <a:t>Confer the CEP and CEP-IT credentials through:</a:t>
            </a:r>
          </a:p>
          <a:p>
            <a:pPr lvl="2"/>
            <a:r>
              <a:rPr lang="en-US" sz="2500" dirty="0">
                <a:solidFill>
                  <a:schemeClr val="bg1"/>
                </a:solidFill>
                <a:latin typeface="Calibri" panose="020F0502020204030204" pitchFamily="34" charset="0"/>
                <a:cs typeface="Calibri" panose="020F0502020204030204" pitchFamily="34" charset="0"/>
              </a:rPr>
              <a:t>Peer review of experience &amp; technical acumen</a:t>
            </a:r>
          </a:p>
          <a:p>
            <a:pPr lvl="2"/>
            <a:r>
              <a:rPr lang="en-US" sz="2500" dirty="0">
                <a:solidFill>
                  <a:schemeClr val="bg1"/>
                </a:solidFill>
                <a:latin typeface="Calibri" panose="020F0502020204030204" pitchFamily="34" charset="0"/>
                <a:cs typeface="Calibri" panose="020F0502020204030204" pitchFamily="34" charset="0"/>
              </a:rPr>
              <a:t>Annual review of maintenance hours (CEU-like)</a:t>
            </a:r>
          </a:p>
          <a:p>
            <a:pPr lvl="1"/>
            <a:r>
              <a:rPr lang="en-US" sz="2800" dirty="0">
                <a:solidFill>
                  <a:schemeClr val="bg1"/>
                </a:solidFill>
                <a:latin typeface="Calibri" panose="020F0502020204030204" pitchFamily="34" charset="0"/>
                <a:cs typeface="Calibri" panose="020F0502020204030204" pitchFamily="34" charset="0"/>
              </a:rPr>
              <a:t>Maintain third-party accreditation</a:t>
            </a:r>
          </a:p>
          <a:p>
            <a:pPr lvl="1"/>
            <a:r>
              <a:rPr lang="en-US" sz="2800" dirty="0">
                <a:solidFill>
                  <a:schemeClr val="bg1"/>
                </a:solidFill>
                <a:latin typeface="Calibri" panose="020F0502020204030204" pitchFamily="34" charset="0"/>
                <a:cs typeface="Calibri" panose="020F0502020204030204" pitchFamily="34" charset="0"/>
              </a:rPr>
              <a:t>Require members to stay current on technical practices and industry engagement </a:t>
            </a:r>
          </a:p>
          <a:p>
            <a:pPr lvl="1"/>
            <a:r>
              <a:rPr lang="en-US" sz="2800" dirty="0">
                <a:solidFill>
                  <a:schemeClr val="bg1"/>
                </a:solidFill>
                <a:latin typeface="Calibri" panose="020F0502020204030204" pitchFamily="34" charset="0"/>
                <a:cs typeface="Calibri" panose="020F0502020204030204" pitchFamily="34" charset="0"/>
              </a:rPr>
              <a:t>Provide and maintain a body of knowledge</a:t>
            </a:r>
          </a:p>
          <a:p>
            <a:pPr lvl="1"/>
            <a:r>
              <a:rPr lang="en-US" sz="2800" dirty="0">
                <a:solidFill>
                  <a:schemeClr val="bg1"/>
                </a:solidFill>
                <a:latin typeface="Calibri" panose="020F0502020204030204" pitchFamily="34" charset="0"/>
                <a:cs typeface="Calibri" panose="020F0502020204030204" pitchFamily="34" charset="0"/>
              </a:rPr>
              <a:t>Facilitate professional networking and info-sharing</a:t>
            </a:r>
          </a:p>
          <a:p>
            <a:pPr lvl="1"/>
            <a:r>
              <a:rPr lang="en-US" sz="2800" dirty="0">
                <a:solidFill>
                  <a:schemeClr val="bg1"/>
                </a:solidFill>
                <a:latin typeface="Calibri" panose="020F0502020204030204" pitchFamily="34" charset="0"/>
                <a:cs typeface="Calibri" panose="020F0502020204030204" pitchFamily="34" charset="0"/>
              </a:rPr>
              <a:t>Provide mentors for CEP applicants &amp; CEP-ITs</a:t>
            </a:r>
          </a:p>
          <a:p>
            <a:pPr eaLnBrk="1" hangingPunct="1">
              <a:lnSpc>
                <a:spcPct val="90000"/>
              </a:lnSpc>
              <a:buFont typeface="Wingdings" pitchFamily="2" charset="2"/>
              <a:buNone/>
            </a:pPr>
            <a:endParaRPr lang="en-US" sz="2800" dirty="0"/>
          </a:p>
        </p:txBody>
      </p:sp>
      <p:sp>
        <p:nvSpPr>
          <p:cNvPr id="10244" name="Slide Number Placeholder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C5D4FF7B-0ABE-42E0-AD78-2300735F2483}" type="slidenum">
              <a:rPr lang="en-US" smtClean="0"/>
              <a:pPr/>
              <a:t>5</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10400" y="304800"/>
            <a:ext cx="1752600" cy="1752600"/>
          </a:xfrm>
          <a:prstGeom prst="rect">
            <a:avLst/>
          </a:prstGeom>
        </p:spPr>
      </p:pic>
    </p:spTree>
    <p:extLst>
      <p:ext uri="{BB962C8B-B14F-4D97-AF65-F5344CB8AC3E}">
        <p14:creationId xmlns:p14="http://schemas.microsoft.com/office/powerpoint/2010/main" val="3249744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7C9CA4"/>
        </a:solidFill>
        <a:effectLst/>
      </p:bgPr>
    </p:bg>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normAutofit fontScale="90000"/>
          </a:bodyPr>
          <a:lstStyle/>
          <a:p>
            <a:pPr eaLnBrk="1" fontAlgn="auto" hangingPunct="1">
              <a:spcAft>
                <a:spcPts val="0"/>
              </a:spcAft>
              <a:defRPr/>
            </a:pPr>
            <a:br>
              <a:rPr lang="en-US" sz="4000" b="1" dirty="0">
                <a:solidFill>
                  <a:schemeClr val="tx1"/>
                </a:solidFill>
              </a:rPr>
            </a:br>
            <a:r>
              <a:rPr lang="en-US" sz="4000" b="1" dirty="0">
                <a:solidFill>
                  <a:srgbClr val="EEDD60"/>
                </a:solidFill>
                <a:latin typeface="Calibri" panose="020F0502020204030204" pitchFamily="34" charset="0"/>
                <a:cs typeface="Calibri" panose="020F0502020204030204" pitchFamily="34" charset="0"/>
              </a:rPr>
              <a:t>What Makes Us Different? </a:t>
            </a:r>
            <a:br>
              <a:rPr lang="en-US" sz="4000" b="1" dirty="0">
                <a:solidFill>
                  <a:srgbClr val="EEDD60"/>
                </a:solidFill>
                <a:latin typeface="Arial" panose="020B0604020202020204" pitchFamily="34" charset="0"/>
                <a:cs typeface="Arial" panose="020B0604020202020204" pitchFamily="34" charset="0"/>
              </a:rPr>
            </a:br>
            <a:br>
              <a:rPr lang="en-US" sz="4000" dirty="0"/>
            </a:br>
            <a:endParaRPr lang="en-US" sz="4000" b="1" dirty="0">
              <a:solidFill>
                <a:schemeClr val="tx1"/>
              </a:solidFill>
            </a:endParaRPr>
          </a:p>
        </p:txBody>
      </p:sp>
      <p:sp>
        <p:nvSpPr>
          <p:cNvPr id="10243" name="Rectangle 3"/>
          <p:cNvSpPr>
            <a:spLocks noGrp="1" noRot="1" noChangeArrowheads="1"/>
          </p:cNvSpPr>
          <p:nvPr>
            <p:ph sz="quarter" idx="1"/>
          </p:nvPr>
        </p:nvSpPr>
        <p:spPr>
          <a:xfrm>
            <a:off x="437827" y="1623695"/>
            <a:ext cx="8229600" cy="4480560"/>
          </a:xfrm>
        </p:spPr>
        <p:txBody>
          <a:bodyPr/>
          <a:lstStyle/>
          <a:p>
            <a:pPr lvl="1"/>
            <a:r>
              <a:rPr lang="en-US" sz="2800" dirty="0">
                <a:solidFill>
                  <a:schemeClr val="bg1"/>
                </a:solidFill>
                <a:latin typeface="Calibri" panose="020F0502020204030204" pitchFamily="34" charset="0"/>
                <a:cs typeface="Calibri" panose="020F0502020204030204" pitchFamily="34" charset="0"/>
              </a:rPr>
              <a:t>Commitment to a consistent standard of professional ethics across the spectrum of environmental practice</a:t>
            </a:r>
          </a:p>
          <a:p>
            <a:pPr lvl="1"/>
            <a:r>
              <a:rPr lang="en-US" sz="2800" dirty="0">
                <a:solidFill>
                  <a:schemeClr val="bg1"/>
                </a:solidFill>
                <a:latin typeface="Calibri" panose="020F0502020204030204" pitchFamily="34" charset="0"/>
                <a:cs typeface="Calibri" panose="020F0502020204030204" pitchFamily="34" charset="0"/>
              </a:rPr>
              <a:t>Dedication to staying informed of evolving environmental practice, technologies, and regulations</a:t>
            </a:r>
          </a:p>
          <a:p>
            <a:pPr lvl="1"/>
            <a:r>
              <a:rPr lang="en-US" sz="2800" dirty="0">
                <a:solidFill>
                  <a:schemeClr val="bg1"/>
                </a:solidFill>
                <a:latin typeface="Calibri" panose="020F0502020204030204" pitchFamily="34" charset="0"/>
                <a:cs typeface="Calibri" panose="020F0502020204030204" pitchFamily="34" charset="0"/>
              </a:rPr>
              <a:t>Peer-reviewed application process</a:t>
            </a:r>
          </a:p>
          <a:p>
            <a:pPr lvl="1"/>
            <a:r>
              <a:rPr lang="en-US" sz="2800" dirty="0">
                <a:solidFill>
                  <a:schemeClr val="bg1"/>
                </a:solidFill>
                <a:latin typeface="Calibri" panose="020F0502020204030204" pitchFamily="34" charset="0"/>
                <a:cs typeface="Calibri" panose="020F0502020204030204" pitchFamily="34" charset="0"/>
              </a:rPr>
              <a:t>Mentoring program</a:t>
            </a:r>
          </a:p>
          <a:p>
            <a:pPr lvl="1"/>
            <a:r>
              <a:rPr lang="en-US" sz="2800" dirty="0">
                <a:solidFill>
                  <a:schemeClr val="bg1"/>
                </a:solidFill>
                <a:latin typeface="Calibri" panose="020F0502020204030204" pitchFamily="34" charset="0"/>
                <a:cs typeface="Calibri" panose="020F0502020204030204" pitchFamily="34" charset="0"/>
              </a:rPr>
              <a:t>Third-party accredited</a:t>
            </a:r>
          </a:p>
          <a:p>
            <a:pPr lvl="1"/>
            <a:endParaRPr lang="en-US" sz="2800" dirty="0">
              <a:solidFill>
                <a:schemeClr val="bg1"/>
              </a:solidFill>
              <a:latin typeface="Calibri" panose="020F0502020204030204" pitchFamily="34" charset="0"/>
              <a:cs typeface="Calibri" panose="020F0502020204030204" pitchFamily="34" charset="0"/>
            </a:endParaRPr>
          </a:p>
          <a:p>
            <a:pPr eaLnBrk="1" hangingPunct="1">
              <a:lnSpc>
                <a:spcPct val="90000"/>
              </a:lnSpc>
              <a:buFont typeface="Wingdings" pitchFamily="2" charset="2"/>
              <a:buNone/>
            </a:pPr>
            <a:endParaRPr lang="en-US" sz="2800" dirty="0"/>
          </a:p>
        </p:txBody>
      </p:sp>
      <p:sp>
        <p:nvSpPr>
          <p:cNvPr id="10244" name="Slide Number Placeholder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C5D4FF7B-0ABE-42E0-AD78-2300735F2483}" type="slidenum">
              <a:rPr lang="en-US" smtClean="0"/>
              <a:pPr/>
              <a:t>6</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10400" y="304800"/>
            <a:ext cx="1752600" cy="1752600"/>
          </a:xfrm>
          <a:prstGeom prst="rect">
            <a:avLst/>
          </a:prstGeom>
        </p:spPr>
      </p:pic>
    </p:spTree>
    <p:extLst>
      <p:ext uri="{BB962C8B-B14F-4D97-AF65-F5344CB8AC3E}">
        <p14:creationId xmlns:p14="http://schemas.microsoft.com/office/powerpoint/2010/main" val="813163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7C9CA4"/>
        </a:solidFill>
        <a:effectLst/>
      </p:bgPr>
    </p:bg>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normAutofit fontScale="90000"/>
          </a:bodyPr>
          <a:lstStyle/>
          <a:p>
            <a:pPr eaLnBrk="1" fontAlgn="auto" hangingPunct="1">
              <a:spcAft>
                <a:spcPts val="0"/>
              </a:spcAft>
              <a:defRPr/>
            </a:pPr>
            <a:br>
              <a:rPr lang="en-US" sz="4000" b="1" dirty="0">
                <a:solidFill>
                  <a:schemeClr val="tx1"/>
                </a:solidFill>
              </a:rPr>
            </a:br>
            <a:r>
              <a:rPr lang="en-US" sz="4000" b="1" dirty="0">
                <a:solidFill>
                  <a:srgbClr val="EEDD60"/>
                </a:solidFill>
                <a:latin typeface="Calibri" panose="020F0502020204030204" pitchFamily="34" charset="0"/>
                <a:cs typeface="Calibri" panose="020F0502020204030204" pitchFamily="34" charset="0"/>
              </a:rPr>
              <a:t>Benefits of Being a CEP </a:t>
            </a:r>
            <a:br>
              <a:rPr lang="en-US" sz="4000" b="1" dirty="0">
                <a:solidFill>
                  <a:srgbClr val="EEDD60"/>
                </a:solidFill>
                <a:latin typeface="Arial" panose="020B0604020202020204" pitchFamily="34" charset="0"/>
                <a:cs typeface="Arial" panose="020B0604020202020204" pitchFamily="34" charset="0"/>
              </a:rPr>
            </a:br>
            <a:br>
              <a:rPr lang="en-US" sz="4000" dirty="0"/>
            </a:br>
            <a:endParaRPr lang="en-US" sz="4000" b="1" dirty="0">
              <a:solidFill>
                <a:schemeClr val="tx1"/>
              </a:solidFill>
            </a:endParaRPr>
          </a:p>
        </p:txBody>
      </p:sp>
      <p:sp>
        <p:nvSpPr>
          <p:cNvPr id="10243" name="Rectangle 3"/>
          <p:cNvSpPr>
            <a:spLocks noGrp="1" noRot="1" noChangeArrowheads="1"/>
          </p:cNvSpPr>
          <p:nvPr>
            <p:ph sz="quarter" idx="1"/>
          </p:nvPr>
        </p:nvSpPr>
        <p:spPr>
          <a:xfrm>
            <a:off x="304800" y="1676400"/>
            <a:ext cx="8229600" cy="4480560"/>
          </a:xfrm>
        </p:spPr>
        <p:txBody>
          <a:bodyPr/>
          <a:lstStyle/>
          <a:p>
            <a:pPr lvl="1"/>
            <a:r>
              <a:rPr lang="en-US" sz="2800" dirty="0">
                <a:solidFill>
                  <a:schemeClr val="bg1"/>
                </a:solidFill>
                <a:latin typeface="Calibri" panose="020F0502020204030204" pitchFamily="34" charset="0"/>
                <a:cs typeface="Calibri" panose="020F0502020204030204" pitchFamily="34" charset="0"/>
              </a:rPr>
              <a:t>Enhance your professional reputation</a:t>
            </a:r>
          </a:p>
          <a:p>
            <a:pPr lvl="1"/>
            <a:r>
              <a:rPr lang="en-US" sz="2800" dirty="0">
                <a:solidFill>
                  <a:schemeClr val="bg1"/>
                </a:solidFill>
                <a:latin typeface="Calibri" panose="020F0502020204030204" pitchFamily="34" charset="0"/>
                <a:cs typeface="Calibri" panose="020F0502020204030204" pitchFamily="34" charset="0"/>
              </a:rPr>
              <a:t>Enhances networking options and marketability</a:t>
            </a:r>
          </a:p>
          <a:p>
            <a:pPr lvl="1"/>
            <a:r>
              <a:rPr lang="en-US" sz="2800" dirty="0">
                <a:solidFill>
                  <a:schemeClr val="bg1"/>
                </a:solidFill>
                <a:latin typeface="Calibri" panose="020F0502020204030204" pitchFamily="34" charset="0"/>
                <a:cs typeface="Calibri" panose="020F0502020204030204" pitchFamily="34" charset="0"/>
              </a:rPr>
              <a:t>Focuses professional development</a:t>
            </a:r>
          </a:p>
          <a:p>
            <a:pPr lvl="1"/>
            <a:r>
              <a:rPr lang="en-US" sz="2800" dirty="0">
                <a:solidFill>
                  <a:schemeClr val="bg1"/>
                </a:solidFill>
                <a:latin typeface="Calibri" panose="020F0502020204030204" pitchFamily="34" charset="0"/>
                <a:cs typeface="Calibri" panose="020F0502020204030204" pitchFamily="34" charset="0"/>
              </a:rPr>
              <a:t>Provides advantage in proposals</a:t>
            </a:r>
          </a:p>
          <a:p>
            <a:pPr lvl="1"/>
            <a:r>
              <a:rPr lang="en-US" sz="2800" dirty="0">
                <a:solidFill>
                  <a:schemeClr val="bg1"/>
                </a:solidFill>
                <a:latin typeface="Calibri" panose="020F0502020204030204" pitchFamily="34" charset="0"/>
                <a:cs typeface="Calibri" panose="020F0502020204030204" pitchFamily="34" charset="0"/>
              </a:rPr>
              <a:t>Demonstrates professional level of care </a:t>
            </a:r>
          </a:p>
          <a:p>
            <a:pPr lvl="1"/>
            <a:r>
              <a:rPr lang="en-US" sz="2800" dirty="0">
                <a:solidFill>
                  <a:schemeClr val="bg1"/>
                </a:solidFill>
                <a:latin typeface="Calibri" panose="020F0502020204030204" pitchFamily="34" charset="0"/>
                <a:cs typeface="Calibri" panose="020F0502020204030204" pitchFamily="34" charset="0"/>
              </a:rPr>
              <a:t>Demonstrates a reliable source for competent consultants &amp; colleagues</a:t>
            </a:r>
          </a:p>
          <a:p>
            <a:pPr lvl="1"/>
            <a:r>
              <a:rPr lang="en-US" sz="2800" dirty="0">
                <a:solidFill>
                  <a:schemeClr val="bg1"/>
                </a:solidFill>
                <a:latin typeface="Calibri" panose="020F0502020204030204" pitchFamily="34" charset="0"/>
                <a:cs typeface="Calibri" panose="020F0502020204030204" pitchFamily="34" charset="0"/>
              </a:rPr>
              <a:t>Opens engagement opportunities</a:t>
            </a: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eaLnBrk="1" hangingPunct="1">
              <a:lnSpc>
                <a:spcPct val="90000"/>
              </a:lnSpc>
              <a:buFont typeface="Wingdings" pitchFamily="2" charset="2"/>
              <a:buNone/>
            </a:pPr>
            <a:endParaRPr lang="en-US" sz="2800" dirty="0"/>
          </a:p>
        </p:txBody>
      </p:sp>
      <p:sp>
        <p:nvSpPr>
          <p:cNvPr id="10244" name="Slide Number Placeholder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C5D4FF7B-0ABE-42E0-AD78-2300735F2483}" type="slidenum">
              <a:rPr lang="en-US" smtClean="0"/>
              <a:pPr/>
              <a:t>7</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10400" y="304800"/>
            <a:ext cx="1752600" cy="1752600"/>
          </a:xfrm>
          <a:prstGeom prst="rect">
            <a:avLst/>
          </a:prstGeom>
        </p:spPr>
      </p:pic>
    </p:spTree>
    <p:extLst>
      <p:ext uri="{BB962C8B-B14F-4D97-AF65-F5344CB8AC3E}">
        <p14:creationId xmlns:p14="http://schemas.microsoft.com/office/powerpoint/2010/main" val="3497218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7C9CA4"/>
        </a:solidFill>
        <a:effectLst/>
      </p:bgPr>
    </p:bg>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normAutofit fontScale="90000"/>
          </a:bodyPr>
          <a:lstStyle/>
          <a:p>
            <a:pPr eaLnBrk="1" fontAlgn="auto" hangingPunct="1">
              <a:spcAft>
                <a:spcPts val="0"/>
              </a:spcAft>
              <a:defRPr/>
            </a:pPr>
            <a:br>
              <a:rPr lang="en-US" sz="4000" b="1" dirty="0">
                <a:solidFill>
                  <a:schemeClr val="tx1"/>
                </a:solidFill>
              </a:rPr>
            </a:br>
            <a:r>
              <a:rPr lang="en-US" sz="4000" b="1" dirty="0">
                <a:solidFill>
                  <a:srgbClr val="EEDD60"/>
                </a:solidFill>
                <a:latin typeface="Calibri" panose="020F0502020204030204" pitchFamily="34" charset="0"/>
                <a:cs typeface="Calibri" panose="020F0502020204030204" pitchFamily="34" charset="0"/>
              </a:rPr>
              <a:t>Benefits of Being a CEP-IT </a:t>
            </a:r>
            <a:br>
              <a:rPr lang="en-US" sz="4000" b="1" dirty="0">
                <a:solidFill>
                  <a:srgbClr val="EEDD60"/>
                </a:solidFill>
                <a:latin typeface="Arial" panose="020B0604020202020204" pitchFamily="34" charset="0"/>
                <a:cs typeface="Arial" panose="020B0604020202020204" pitchFamily="34" charset="0"/>
              </a:rPr>
            </a:br>
            <a:br>
              <a:rPr lang="en-US" sz="4000" dirty="0"/>
            </a:br>
            <a:endParaRPr lang="en-US" sz="4000" b="1" dirty="0">
              <a:solidFill>
                <a:schemeClr val="tx1"/>
              </a:solidFill>
            </a:endParaRPr>
          </a:p>
        </p:txBody>
      </p:sp>
      <p:sp>
        <p:nvSpPr>
          <p:cNvPr id="10243" name="Rectangle 3"/>
          <p:cNvSpPr>
            <a:spLocks noGrp="1" noRot="1" noChangeArrowheads="1"/>
          </p:cNvSpPr>
          <p:nvPr>
            <p:ph sz="quarter" idx="1"/>
          </p:nvPr>
        </p:nvSpPr>
        <p:spPr>
          <a:xfrm>
            <a:off x="304800" y="1676400"/>
            <a:ext cx="8229600" cy="4480560"/>
          </a:xfrm>
        </p:spPr>
        <p:txBody>
          <a:bodyPr/>
          <a:lstStyle/>
          <a:p>
            <a:pPr lvl="1"/>
            <a:r>
              <a:rPr lang="en-US" sz="2800" dirty="0">
                <a:solidFill>
                  <a:schemeClr val="bg1"/>
                </a:solidFill>
                <a:latin typeface="Calibri" panose="020F0502020204030204" pitchFamily="34" charset="0"/>
                <a:cs typeface="Calibri" panose="020F0502020204030204" pitchFamily="34" charset="0"/>
              </a:rPr>
              <a:t>Pathway to CEP</a:t>
            </a:r>
          </a:p>
          <a:p>
            <a:pPr lvl="1"/>
            <a:r>
              <a:rPr lang="en-US" sz="2800" dirty="0">
                <a:solidFill>
                  <a:schemeClr val="bg1"/>
                </a:solidFill>
                <a:latin typeface="Calibri" panose="020F0502020204030204" pitchFamily="34" charset="0"/>
                <a:cs typeface="Calibri" panose="020F0502020204030204" pitchFamily="34" charset="0"/>
              </a:rPr>
              <a:t>Mentor &amp; Career Plan</a:t>
            </a:r>
          </a:p>
          <a:p>
            <a:pPr lvl="1"/>
            <a:r>
              <a:rPr lang="en-US" sz="2800" dirty="0">
                <a:solidFill>
                  <a:schemeClr val="bg1"/>
                </a:solidFill>
                <a:latin typeface="Calibri" panose="020F0502020204030204" pitchFamily="34" charset="0"/>
                <a:cs typeface="Calibri" panose="020F0502020204030204" pitchFamily="34" charset="0"/>
              </a:rPr>
              <a:t>Participation can reduce required professional experience years for CEP application eligibility  </a:t>
            </a:r>
          </a:p>
          <a:p>
            <a:pPr lvl="1"/>
            <a:r>
              <a:rPr lang="en-US" sz="2800" dirty="0">
                <a:solidFill>
                  <a:schemeClr val="bg1"/>
                </a:solidFill>
                <a:latin typeface="Calibri" panose="020F0502020204030204" pitchFamily="34" charset="0"/>
                <a:cs typeface="Calibri" panose="020F0502020204030204" pitchFamily="34" charset="0"/>
              </a:rPr>
              <a:t>Enhances networking options and marketability</a:t>
            </a:r>
          </a:p>
          <a:p>
            <a:pPr lvl="1"/>
            <a:r>
              <a:rPr lang="en-US" sz="2800" dirty="0">
                <a:solidFill>
                  <a:schemeClr val="bg1"/>
                </a:solidFill>
                <a:latin typeface="Calibri" panose="020F0502020204030204" pitchFamily="34" charset="0"/>
                <a:cs typeface="Calibri" panose="020F0502020204030204" pitchFamily="34" charset="0"/>
              </a:rPr>
              <a:t>Focuses professional development</a:t>
            </a:r>
          </a:p>
          <a:p>
            <a:pPr lvl="1"/>
            <a:r>
              <a:rPr lang="en-US" sz="2800" dirty="0">
                <a:solidFill>
                  <a:schemeClr val="bg1"/>
                </a:solidFill>
                <a:latin typeface="Calibri" panose="020F0502020204030204" pitchFamily="34" charset="0"/>
                <a:cs typeface="Calibri" panose="020F0502020204030204" pitchFamily="34" charset="0"/>
              </a:rPr>
              <a:t>Demonstrates professional level of care </a:t>
            </a:r>
          </a:p>
          <a:p>
            <a:pPr lvl="1"/>
            <a:r>
              <a:rPr lang="en-US" sz="2800" dirty="0">
                <a:solidFill>
                  <a:schemeClr val="bg1"/>
                </a:solidFill>
                <a:latin typeface="Calibri" panose="020F0502020204030204" pitchFamily="34" charset="0"/>
                <a:cs typeface="Calibri" panose="020F0502020204030204" pitchFamily="34" charset="0"/>
              </a:rPr>
              <a:t>Opens engagement opportunities</a:t>
            </a: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eaLnBrk="1" hangingPunct="1">
              <a:lnSpc>
                <a:spcPct val="90000"/>
              </a:lnSpc>
              <a:buFont typeface="Wingdings" pitchFamily="2" charset="2"/>
              <a:buNone/>
            </a:pPr>
            <a:endParaRPr lang="en-US" sz="2800" dirty="0"/>
          </a:p>
        </p:txBody>
      </p:sp>
      <p:sp>
        <p:nvSpPr>
          <p:cNvPr id="10244" name="Slide Number Placeholder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C5D4FF7B-0ABE-42E0-AD78-2300735F2483}" type="slidenum">
              <a:rPr lang="en-US" smtClean="0"/>
              <a:pPr/>
              <a:t>8</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10400" y="304800"/>
            <a:ext cx="1752600" cy="1752600"/>
          </a:xfrm>
          <a:prstGeom prst="rect">
            <a:avLst/>
          </a:prstGeom>
        </p:spPr>
      </p:pic>
    </p:spTree>
    <p:extLst>
      <p:ext uri="{BB962C8B-B14F-4D97-AF65-F5344CB8AC3E}">
        <p14:creationId xmlns:p14="http://schemas.microsoft.com/office/powerpoint/2010/main" val="1914696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7C9CA4"/>
        </a:solidFill>
        <a:effectLst/>
      </p:bgPr>
    </p:bg>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a:xfrm>
            <a:off x="457200" y="381000"/>
            <a:ext cx="6248400" cy="1524000"/>
          </a:xfrm>
        </p:spPr>
        <p:txBody>
          <a:bodyPr>
            <a:normAutofit fontScale="90000"/>
          </a:bodyPr>
          <a:lstStyle/>
          <a:p>
            <a:pPr eaLnBrk="1" fontAlgn="auto" hangingPunct="1">
              <a:spcAft>
                <a:spcPts val="0"/>
              </a:spcAft>
              <a:defRPr/>
            </a:pPr>
            <a:br>
              <a:rPr lang="en-US" sz="4000" b="1" dirty="0">
                <a:solidFill>
                  <a:schemeClr val="tx1"/>
                </a:solidFill>
              </a:rPr>
            </a:br>
            <a:r>
              <a:rPr lang="en-US" sz="4000" b="1" dirty="0">
                <a:solidFill>
                  <a:srgbClr val="EEDD60"/>
                </a:solidFill>
                <a:latin typeface="Calibri" panose="020F0502020204030204" pitchFamily="34" charset="0"/>
                <a:cs typeface="Calibri" panose="020F0502020204030204" pitchFamily="34" charset="0"/>
              </a:rPr>
              <a:t>Recognition of the CEP credential </a:t>
            </a:r>
            <a:br>
              <a:rPr lang="en-US" sz="4000" b="1" dirty="0">
                <a:solidFill>
                  <a:srgbClr val="EEDD60"/>
                </a:solidFill>
                <a:latin typeface="Arial" panose="020B0604020202020204" pitchFamily="34" charset="0"/>
                <a:cs typeface="Arial" panose="020B0604020202020204" pitchFamily="34" charset="0"/>
              </a:rPr>
            </a:br>
            <a:br>
              <a:rPr lang="en-US" sz="4000" dirty="0"/>
            </a:br>
            <a:endParaRPr lang="en-US" sz="4000" b="1" dirty="0">
              <a:solidFill>
                <a:schemeClr val="tx1"/>
              </a:solidFill>
            </a:endParaRPr>
          </a:p>
        </p:txBody>
      </p:sp>
      <p:sp>
        <p:nvSpPr>
          <p:cNvPr id="10243" name="Rectangle 3"/>
          <p:cNvSpPr>
            <a:spLocks noGrp="1" noRot="1" noChangeArrowheads="1"/>
          </p:cNvSpPr>
          <p:nvPr>
            <p:ph sz="quarter" idx="1"/>
          </p:nvPr>
        </p:nvSpPr>
        <p:spPr>
          <a:xfrm>
            <a:off x="457200" y="1676400"/>
            <a:ext cx="8229600" cy="5045075"/>
          </a:xfrm>
        </p:spPr>
        <p:txBody>
          <a:bodyPr/>
          <a:lstStyle/>
          <a:p>
            <a:pPr lvl="1"/>
            <a:r>
              <a:rPr lang="en-US" sz="2800" dirty="0">
                <a:solidFill>
                  <a:schemeClr val="bg1"/>
                </a:solidFill>
                <a:latin typeface="Calibri" panose="020F0502020204030204" pitchFamily="34" charset="0"/>
                <a:cs typeface="Calibri" panose="020F0502020204030204" pitchFamily="34" charset="0"/>
              </a:rPr>
              <a:t>Employers – career advancement threshold</a:t>
            </a:r>
          </a:p>
          <a:p>
            <a:pPr lvl="2"/>
            <a:r>
              <a:rPr lang="en-US" sz="2500" dirty="0">
                <a:solidFill>
                  <a:schemeClr val="bg1"/>
                </a:solidFill>
                <a:latin typeface="Calibri" panose="020F0502020204030204" pitchFamily="34" charset="0"/>
                <a:cs typeface="Calibri" panose="020F0502020204030204" pitchFamily="34" charset="0"/>
              </a:rPr>
              <a:t>Private, public, and military</a:t>
            </a:r>
          </a:p>
          <a:p>
            <a:pPr lvl="1"/>
            <a:r>
              <a:rPr lang="en-US" sz="2800" dirty="0">
                <a:solidFill>
                  <a:schemeClr val="bg1"/>
                </a:solidFill>
                <a:latin typeface="Calibri" panose="020F0502020204030204" pitchFamily="34" charset="0"/>
                <a:cs typeface="Calibri" panose="020F0502020204030204" pitchFamily="34" charset="0"/>
              </a:rPr>
              <a:t>Entities</a:t>
            </a:r>
          </a:p>
          <a:p>
            <a:pPr lvl="2"/>
            <a:r>
              <a:rPr lang="en-US" sz="2500" dirty="0">
                <a:solidFill>
                  <a:schemeClr val="bg1"/>
                </a:solidFill>
                <a:latin typeface="Calibri" panose="020F0502020204030204" pitchFamily="34" charset="0"/>
                <a:cs typeface="Calibri" panose="020F0502020204030204" pitchFamily="34" charset="0"/>
              </a:rPr>
              <a:t>ASTM – exceeds Environmental Professional </a:t>
            </a:r>
            <a:r>
              <a:rPr lang="en-US" sz="2500" dirty="0" err="1">
                <a:solidFill>
                  <a:schemeClr val="bg1"/>
                </a:solidFill>
                <a:latin typeface="Calibri" panose="020F0502020204030204" pitchFamily="34" charset="0"/>
                <a:cs typeface="Calibri" panose="020F0502020204030204" pitchFamily="34" charset="0"/>
              </a:rPr>
              <a:t>rqmts</a:t>
            </a:r>
            <a:endParaRPr lang="en-US" sz="2500" dirty="0">
              <a:solidFill>
                <a:schemeClr val="bg1"/>
              </a:solidFill>
              <a:latin typeface="Calibri" panose="020F0502020204030204" pitchFamily="34" charset="0"/>
              <a:cs typeface="Calibri" panose="020F0502020204030204" pitchFamily="34" charset="0"/>
            </a:endParaRPr>
          </a:p>
          <a:p>
            <a:pPr lvl="2"/>
            <a:r>
              <a:rPr lang="en-US" sz="2500" dirty="0">
                <a:solidFill>
                  <a:schemeClr val="bg1"/>
                </a:solidFill>
                <a:latin typeface="Calibri" panose="020F0502020204030204" pitchFamily="34" charset="0"/>
                <a:cs typeface="Calibri" panose="020F0502020204030204" pitchFamily="34" charset="0"/>
              </a:rPr>
              <a:t>District Court – recognized as expert witness</a:t>
            </a:r>
          </a:p>
          <a:p>
            <a:pPr lvl="2"/>
            <a:r>
              <a:rPr lang="en-US" sz="2500" dirty="0">
                <a:solidFill>
                  <a:schemeClr val="bg1"/>
                </a:solidFill>
                <a:latin typeface="Calibri" panose="020F0502020204030204" pitchFamily="34" charset="0"/>
                <a:cs typeface="Calibri" panose="020F0502020204030204" pitchFamily="34" charset="0"/>
              </a:rPr>
              <a:t>Universities – meets lecturer requirements</a:t>
            </a:r>
          </a:p>
          <a:p>
            <a:pPr lvl="1"/>
            <a:r>
              <a:rPr lang="en-US" sz="2800" dirty="0">
                <a:solidFill>
                  <a:schemeClr val="bg1"/>
                </a:solidFill>
                <a:latin typeface="Calibri" panose="020F0502020204030204" pitchFamily="34" charset="0"/>
                <a:cs typeface="Calibri" panose="020F0502020204030204" pitchFamily="34" charset="0"/>
              </a:rPr>
              <a:t>Agencies</a:t>
            </a:r>
          </a:p>
          <a:p>
            <a:pPr lvl="2"/>
            <a:r>
              <a:rPr lang="en-US" sz="2500" dirty="0">
                <a:solidFill>
                  <a:schemeClr val="bg1"/>
                </a:solidFill>
                <a:latin typeface="Calibri" panose="020F0502020204030204" pitchFamily="34" charset="0"/>
                <a:cs typeface="Calibri" panose="020F0502020204030204" pitchFamily="34" charset="0"/>
              </a:rPr>
              <a:t>Increasing number of CEP required citations in specifications and solicitations at Federal and State levels – US Coast Guard example</a:t>
            </a:r>
          </a:p>
          <a:p>
            <a:pPr lvl="2"/>
            <a:endParaRPr lang="en-US" sz="2500" dirty="0">
              <a:solidFill>
                <a:schemeClr val="bg1"/>
              </a:solidFill>
              <a:latin typeface="Calibri" panose="020F0502020204030204" pitchFamily="34" charset="0"/>
              <a:cs typeface="Calibri" panose="020F0502020204030204" pitchFamily="34" charset="0"/>
            </a:endParaRPr>
          </a:p>
          <a:p>
            <a:pPr marL="593725" lvl="2" indent="0">
              <a:buNone/>
            </a:pPr>
            <a:r>
              <a:rPr lang="en-US" sz="2500" dirty="0">
                <a:solidFill>
                  <a:schemeClr val="bg1"/>
                </a:solidFill>
                <a:latin typeface="Calibri" panose="020F0502020204030204" pitchFamily="34" charset="0"/>
                <a:cs typeface="Calibri" panose="020F0502020204030204" pitchFamily="34" charset="0"/>
              </a:rPr>
              <a:t> </a:t>
            </a: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lvl="1"/>
            <a:endParaRPr lang="en-US" sz="2800" dirty="0">
              <a:solidFill>
                <a:schemeClr val="bg1"/>
              </a:solidFill>
              <a:latin typeface="Calibri" panose="020F0502020204030204" pitchFamily="34" charset="0"/>
              <a:cs typeface="Calibri" panose="020F0502020204030204" pitchFamily="34" charset="0"/>
            </a:endParaRPr>
          </a:p>
          <a:p>
            <a:pPr eaLnBrk="1" hangingPunct="1">
              <a:lnSpc>
                <a:spcPct val="90000"/>
              </a:lnSpc>
              <a:buFont typeface="Wingdings" pitchFamily="2" charset="2"/>
              <a:buNone/>
            </a:pPr>
            <a:endParaRPr lang="en-US" sz="2800" dirty="0"/>
          </a:p>
        </p:txBody>
      </p:sp>
      <p:sp>
        <p:nvSpPr>
          <p:cNvPr id="10244" name="Slide Number Placeholder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C5D4FF7B-0ABE-42E0-AD78-2300735F2483}" type="slidenum">
              <a:rPr lang="en-US" smtClean="0"/>
              <a:pPr/>
              <a:t>9</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10400" y="304800"/>
            <a:ext cx="1752600" cy="1752600"/>
          </a:xfrm>
          <a:prstGeom prst="rect">
            <a:avLst/>
          </a:prstGeom>
        </p:spPr>
      </p:pic>
    </p:spTree>
    <p:extLst>
      <p:ext uri="{BB962C8B-B14F-4D97-AF65-F5344CB8AC3E}">
        <p14:creationId xmlns:p14="http://schemas.microsoft.com/office/powerpoint/2010/main" val="38506231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_ABCEPMaster">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35051</TotalTime>
  <Words>1884</Words>
  <Application>Microsoft Office PowerPoint</Application>
  <PresentationFormat>On-screen Show (4:3)</PresentationFormat>
  <Paragraphs>283</Paragraphs>
  <Slides>17</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Bookman Old Style</vt:lpstr>
      <vt:lpstr>Calibri</vt:lpstr>
      <vt:lpstr>Gill Sans MT</vt:lpstr>
      <vt:lpstr>Wingdings</vt:lpstr>
      <vt:lpstr>Wingdings 2</vt:lpstr>
      <vt:lpstr>Wingdings 3</vt:lpstr>
      <vt:lpstr>3_ABCEPMaster</vt:lpstr>
      <vt:lpstr>PowerPoint Presentation</vt:lpstr>
      <vt:lpstr>Agenda</vt:lpstr>
      <vt:lpstr> Who Are We?   </vt:lpstr>
      <vt:lpstr> Who Are We?   </vt:lpstr>
      <vt:lpstr> What Do We Do?   </vt:lpstr>
      <vt:lpstr> What Makes Us Different?   </vt:lpstr>
      <vt:lpstr> Benefits of Being a CEP   </vt:lpstr>
      <vt:lpstr> Benefits of Being a CEP-IT   </vt:lpstr>
      <vt:lpstr> Recognition of the CEP credential   </vt:lpstr>
      <vt:lpstr> Recognition of the CEP credential   </vt:lpstr>
      <vt:lpstr> Pathway to be a CEP   </vt:lpstr>
      <vt:lpstr> Becoming a CEP-IT   </vt:lpstr>
      <vt:lpstr> Becoming a CEP      by Essay   </vt:lpstr>
      <vt:lpstr> Becoming a CEP       by Eminence  </vt:lpstr>
      <vt:lpstr> Credentialing Options   </vt:lpstr>
      <vt:lpstr> Application submittal and  review process   </vt:lpstr>
      <vt:lpstr>ABCEP Information</vt:lpstr>
    </vt:vector>
  </TitlesOfParts>
  <Company>Kennedy/Jenks Consultants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Academy of Board Certified Environmental Professionals</dc:title>
  <dc:creator>Corry Platt</dc:creator>
  <cp:lastModifiedBy>Kohl, Anna J.</cp:lastModifiedBy>
  <cp:revision>239</cp:revision>
  <dcterms:created xsi:type="dcterms:W3CDTF">2003-08-27T15:35:59Z</dcterms:created>
  <dcterms:modified xsi:type="dcterms:W3CDTF">2025-06-13T16:55:01Z</dcterms:modified>
</cp:coreProperties>
</file>